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y="5143500" cx="9144000"/>
  <p:notesSz cx="6858000" cy="9144000"/>
  <p:embeddedFontLst>
    <p:embeddedFont>
      <p:font typeface="Roboto Medium"/>
      <p:regular r:id="rId82"/>
      <p:bold r:id="rId83"/>
      <p:italic r:id="rId84"/>
      <p:boldItalic r:id="rId85"/>
    </p:embeddedFont>
    <p:embeddedFont>
      <p:font typeface="Roboto"/>
      <p:regular r:id="rId86"/>
      <p:bold r:id="rId87"/>
      <p:italic r:id="rId88"/>
      <p:boldItalic r:id="rId89"/>
    </p:embeddedFont>
    <p:embeddedFont>
      <p:font typeface="Montserrat"/>
      <p:regular r:id="rId90"/>
      <p:bold r:id="rId91"/>
      <p:italic r:id="rId92"/>
      <p:boldItalic r:id="rId93"/>
    </p:embeddedFont>
    <p:embeddedFont>
      <p:font typeface="Montserrat Black"/>
      <p:bold r:id="rId94"/>
      <p:boldItalic r:id="rId95"/>
    </p:embeddedFont>
    <p:embeddedFont>
      <p:font typeface="Montserrat Medium"/>
      <p:regular r:id="rId96"/>
      <p:bold r:id="rId97"/>
      <p:italic r:id="rId98"/>
      <p:boldItalic r:id="rId99"/>
    </p:embeddedFont>
    <p:embeddedFont>
      <p:font typeface="Montserrat Light"/>
      <p:regular r:id="rId100"/>
      <p:bold r:id="rId101"/>
      <p:italic r:id="rId102"/>
      <p:boldItalic r:id="rId103"/>
    </p:embeddedFont>
    <p:embeddedFont>
      <p:font typeface="Helvetica Neue"/>
      <p:regular r:id="rId104"/>
      <p:bold r:id="rId105"/>
      <p:italic r:id="rId106"/>
      <p:boldItalic r:id="rId107"/>
    </p:embeddedFont>
    <p:embeddedFont>
      <p:font typeface="Helvetica Neue Light"/>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EB551D6-2AFE-446F-968E-062AD6D07DC5}">
  <a:tblStyle styleId="{FEB551D6-2AFE-446F-968E-062AD6D07D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56"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HelveticaNeue-boldItalic.fntdata"/><Relationship Id="rId106" Type="http://schemas.openxmlformats.org/officeDocument/2006/relationships/font" Target="fonts/HelveticaNeue-italic.fntdata"/><Relationship Id="rId105" Type="http://schemas.openxmlformats.org/officeDocument/2006/relationships/font" Target="fonts/HelveticaNeue-bold.fntdata"/><Relationship Id="rId104" Type="http://schemas.openxmlformats.org/officeDocument/2006/relationships/font" Target="fonts/HelveticaNeue-regular.fntdata"/><Relationship Id="rId109" Type="http://schemas.openxmlformats.org/officeDocument/2006/relationships/font" Target="fonts/HelveticaNeueLight-bold.fntdata"/><Relationship Id="rId108" Type="http://schemas.openxmlformats.org/officeDocument/2006/relationships/font" Target="fonts/HelveticaNeueLight-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MontserratLight-boldItalic.fntdata"/><Relationship Id="rId102" Type="http://schemas.openxmlformats.org/officeDocument/2006/relationships/font" Target="fonts/MontserratLight-italic.fntdata"/><Relationship Id="rId101" Type="http://schemas.openxmlformats.org/officeDocument/2006/relationships/font" Target="fonts/MontserratLight-bold.fntdata"/><Relationship Id="rId100" Type="http://schemas.openxmlformats.org/officeDocument/2006/relationships/font" Target="fonts/MontserratLight-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MontserratBlack-boldItalic.fntdata"/><Relationship Id="rId94" Type="http://schemas.openxmlformats.org/officeDocument/2006/relationships/font" Target="fonts/MontserratBlack-bold.fntdata"/><Relationship Id="rId97" Type="http://schemas.openxmlformats.org/officeDocument/2006/relationships/font" Target="fonts/MontserratMedium-bold.fntdata"/><Relationship Id="rId96" Type="http://schemas.openxmlformats.org/officeDocument/2006/relationships/font" Target="fonts/MontserratMedium-regular.fntdata"/><Relationship Id="rId11" Type="http://schemas.openxmlformats.org/officeDocument/2006/relationships/slide" Target="slides/slide4.xml"/><Relationship Id="rId99" Type="http://schemas.openxmlformats.org/officeDocument/2006/relationships/font" Target="fonts/MontserratMedium-boldItalic.fntdata"/><Relationship Id="rId10" Type="http://schemas.openxmlformats.org/officeDocument/2006/relationships/slide" Target="slides/slide3.xml"/><Relationship Id="rId98" Type="http://schemas.openxmlformats.org/officeDocument/2006/relationships/font" Target="fonts/MontserratMedium-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Montserrat-bold.fntdata"/><Relationship Id="rId90" Type="http://schemas.openxmlformats.org/officeDocument/2006/relationships/font" Target="fonts/Montserrat-regular.fntdata"/><Relationship Id="rId93" Type="http://schemas.openxmlformats.org/officeDocument/2006/relationships/font" Target="fonts/Montserrat-boldItalic.fntdata"/><Relationship Id="rId92" Type="http://schemas.openxmlformats.org/officeDocument/2006/relationships/font" Target="fonts/Montserrat-italic.fntdata"/><Relationship Id="rId15" Type="http://schemas.openxmlformats.org/officeDocument/2006/relationships/slide" Target="slides/slide8.xml"/><Relationship Id="rId110" Type="http://schemas.openxmlformats.org/officeDocument/2006/relationships/font" Target="fonts/HelveticaNeueLight-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11" Type="http://schemas.openxmlformats.org/officeDocument/2006/relationships/font" Target="fonts/HelveticaNeueLight-boldItalic.fntdata"/><Relationship Id="rId84" Type="http://schemas.openxmlformats.org/officeDocument/2006/relationships/font" Target="fonts/RobotoMedium-italic.fntdata"/><Relationship Id="rId83" Type="http://schemas.openxmlformats.org/officeDocument/2006/relationships/font" Target="fonts/RobotoMedium-bold.fntdata"/><Relationship Id="rId86" Type="http://schemas.openxmlformats.org/officeDocument/2006/relationships/font" Target="fonts/Roboto-regular.fntdata"/><Relationship Id="rId85" Type="http://schemas.openxmlformats.org/officeDocument/2006/relationships/font" Target="fonts/RobotoMedium-boldItalic.fntdata"/><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slide" Target="slides/slide73.xml"/><Relationship Id="rId82" Type="http://schemas.openxmlformats.org/officeDocument/2006/relationships/font" Target="fonts/RobotoMedium-regular.fntdata"/><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74804fd22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74804fd22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74804fd22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74804fd22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74804fd22_2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74804fd22_2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74804fd22_2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74804fd22_2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74804fd22_2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74804fd22_2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975f4e71a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8975f4e71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74804fd22_2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74804fd22_2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74804fd22_2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74804fd22_2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74804fd22_2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74804fd22_2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74804fd22_2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74804fd22_2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74804fd2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74804fd2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74804fd22_2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74804fd22_2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74804fd22_2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74804fd22_2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74804fd22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74804fd22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74804fd22_2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74804fd22_2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74804fd22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74804fd22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74804fd22_2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74804fd22_2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74804fd22_2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74804fd22_2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74804fd22_2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74804fd22_2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74804fd22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74804fd22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74804fd22_2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74804fd22_2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74804fd22_3_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FF0000"/>
              </a:solidFill>
            </a:endParaRPr>
          </a:p>
        </p:txBody>
      </p:sp>
      <p:sp>
        <p:nvSpPr>
          <p:cNvPr id="150" name="Google Shape;150;g574804fd22_3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74804fd22_2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74804fd22_2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74804fd22_2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74804fd22_2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74804fd22_2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74804fd22_2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74804fd22_2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74804fd22_2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74804fd22_2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74804fd22_2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74804fd22_2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74804fd22_2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975f4e71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975f4e71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8975f4e71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975f4e71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8975f4e71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8975f4e71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74804fd22_2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74804fd22_2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74804fd22_3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74804fd22_3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74804fd22_2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74804fd22_2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74804fd22_2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74804fd22_2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8975f4e71a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8975f4e71a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74804fd22_2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74804fd22_2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74804fd22_2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74804fd22_2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74804fd22_2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74804fd22_2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78e25846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8e25846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78e2584699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78e2584699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74804fd22_2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74804fd22_2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574804fd22_2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574804fd22_2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74804fd22_2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74804fd22_2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74804fd22_2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74804fd22_2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574804fd22_2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574804fd22_2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574804fd22_2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574804fd22_2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574804fd22_2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574804fd22_2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574804fd22_2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574804fd22_2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574804fd22_2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574804fd22_2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574804fd22_2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574804fd22_2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574804fd22_2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74804fd22_2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74804fd22_2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74804fd22_2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74804fd22_2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74804fd22_2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74804fd22_2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74804fd22_2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574804fd22_2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74804fd22_2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78e2584699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8e2584699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574804fd22_2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574804fd22_2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74804fd22_2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74804fd22_2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78e2584699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78e2584699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574804fd22_2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574804fd22_2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74804fd22_2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574804fd22_2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574804fd22_2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574804fd22_2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8975f4e71a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8975f4e71a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GIT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8975f4e7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8975f4e7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74804fd22_2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74804fd22_2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8975f4e71a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8975f4e71a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GIT</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574804fd22_2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74804fd22_2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GIT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574804fd22_2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574804fd22_2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GIT</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78e2584699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78e2584699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GIT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78e2584699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78e2584699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GIT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74804fd22_2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74804fd22_2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74804fd22_2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74804fd22_2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0" name="Shape 50"/>
        <p:cNvGrpSpPr/>
        <p:nvPr/>
      </p:nvGrpSpPr>
      <p:grpSpPr>
        <a:xfrm>
          <a:off x="0" y="0"/>
          <a:ext cx="0" cy="0"/>
          <a:chOff x="0" y="0"/>
          <a:chExt cx="0" cy="0"/>
        </a:xfrm>
      </p:grpSpPr>
      <p:sp>
        <p:nvSpPr>
          <p:cNvPr id="51" name="Google Shape;51;p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 name="Google Shape;52;p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53" name="Google Shape;53;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4" name="Google Shape;54;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 name="Google Shape;55;p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6" name="Google Shape;56;p1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 name="Google Shape;59;p1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 name="Google Shape;6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2" name="Google Shape;62;p1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p:cSld name="CAPTION_ONLY_1">
    <p:spTree>
      <p:nvGrpSpPr>
        <p:cNvPr id="63" name="Shape 63"/>
        <p:cNvGrpSpPr/>
        <p:nvPr/>
      </p:nvGrpSpPr>
      <p:grpSpPr>
        <a:xfrm>
          <a:off x="0" y="0"/>
          <a:ext cx="0" cy="0"/>
          <a:chOff x="0" y="0"/>
          <a:chExt cx="0" cy="0"/>
        </a:xfrm>
      </p:grpSpPr>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5"/>
          <p:cNvSpPr/>
          <p:nvPr/>
        </p:nvSpPr>
        <p:spPr>
          <a:xfrm>
            <a:off x="-15775" y="-25"/>
            <a:ext cx="13608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1998475" y="0"/>
            <a:ext cx="41316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type="title"/>
          </p:nvPr>
        </p:nvSpPr>
        <p:spPr>
          <a:xfrm>
            <a:off x="1793475" y="374750"/>
            <a:ext cx="7350600" cy="787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28C8E5"/>
                </a:solidFill>
                <a:latin typeface="Montserrat Medium"/>
                <a:ea typeface="Montserrat Medium"/>
                <a:cs typeface="Montserrat Medium"/>
                <a:sym typeface="Montserrat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5"/>
          <p:cNvSpPr txBox="1"/>
          <p:nvPr>
            <p:ph idx="1" type="body"/>
          </p:nvPr>
        </p:nvSpPr>
        <p:spPr>
          <a:xfrm>
            <a:off x="1793475" y="1226663"/>
            <a:ext cx="6616800" cy="35421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9">
  <p:cSld name="TITLE_19">
    <p:spTree>
      <p:nvGrpSpPr>
        <p:cNvPr id="69" name="Shape 69"/>
        <p:cNvGrpSpPr/>
        <p:nvPr/>
      </p:nvGrpSpPr>
      <p:grpSpPr>
        <a:xfrm>
          <a:off x="0" y="0"/>
          <a:ext cx="0" cy="0"/>
          <a:chOff x="0" y="0"/>
          <a:chExt cx="0" cy="0"/>
        </a:xfrm>
      </p:grpSpPr>
      <p:sp>
        <p:nvSpPr>
          <p:cNvPr id="70" name="Google Shape;70;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5">
  <p:cSld name="TITLE_15">
    <p:spTree>
      <p:nvGrpSpPr>
        <p:cNvPr id="73" name="Shape 73"/>
        <p:cNvGrpSpPr/>
        <p:nvPr/>
      </p:nvGrpSpPr>
      <p:grpSpPr>
        <a:xfrm>
          <a:off x="0" y="0"/>
          <a:ext cx="0" cy="0"/>
          <a:chOff x="0" y="0"/>
          <a:chExt cx="0" cy="0"/>
        </a:xfrm>
      </p:grpSpPr>
      <p:sp>
        <p:nvSpPr>
          <p:cNvPr id="74" name="Google Shape;74;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1" name="Shape 81"/>
        <p:cNvGrpSpPr/>
        <p:nvPr/>
      </p:nvGrpSpPr>
      <p:grpSpPr>
        <a:xfrm>
          <a:off x="0" y="0"/>
          <a:ext cx="0" cy="0"/>
          <a:chOff x="0" y="0"/>
          <a:chExt cx="0" cy="0"/>
        </a:xfrm>
      </p:grpSpPr>
      <p:sp>
        <p:nvSpPr>
          <p:cNvPr id="82" name="Google Shape;82;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3" name="Google Shape;83;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 name="Google Shape;8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5" name="Shape 85"/>
        <p:cNvGrpSpPr/>
        <p:nvPr/>
      </p:nvGrpSpPr>
      <p:grpSpPr>
        <a:xfrm>
          <a:off x="0" y="0"/>
          <a:ext cx="0" cy="0"/>
          <a:chOff x="0" y="0"/>
          <a:chExt cx="0" cy="0"/>
        </a:xfrm>
      </p:grpSpPr>
      <p:sp>
        <p:nvSpPr>
          <p:cNvPr id="86" name="Google Shape;86;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 name="Google Shape;8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8" name="Shape 88"/>
        <p:cNvGrpSpPr/>
        <p:nvPr/>
      </p:nvGrpSpPr>
      <p:grpSpPr>
        <a:xfrm>
          <a:off x="0" y="0"/>
          <a:ext cx="0" cy="0"/>
          <a:chOff x="0" y="0"/>
          <a:chExt cx="0" cy="0"/>
        </a:xfrm>
      </p:grpSpPr>
      <p:sp>
        <p:nvSpPr>
          <p:cNvPr id="89" name="Google Shape;8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1" name="Google Shape;9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2" name="Shape 92"/>
        <p:cNvGrpSpPr/>
        <p:nvPr/>
      </p:nvGrpSpPr>
      <p:grpSpPr>
        <a:xfrm>
          <a:off x="0" y="0"/>
          <a:ext cx="0" cy="0"/>
          <a:chOff x="0" y="0"/>
          <a:chExt cx="0" cy="0"/>
        </a:xfrm>
      </p:grpSpPr>
      <p:sp>
        <p:nvSpPr>
          <p:cNvPr id="93" name="Google Shape;9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5" name="Google Shape;95;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7" name="Shape 97"/>
        <p:cNvGrpSpPr/>
        <p:nvPr/>
      </p:nvGrpSpPr>
      <p:grpSpPr>
        <a:xfrm>
          <a:off x="0" y="0"/>
          <a:ext cx="0" cy="0"/>
          <a:chOff x="0" y="0"/>
          <a:chExt cx="0" cy="0"/>
        </a:xfrm>
      </p:grpSpPr>
      <p:sp>
        <p:nvSpPr>
          <p:cNvPr id="98" name="Google Shape;9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0" name="Shape 100"/>
        <p:cNvGrpSpPr/>
        <p:nvPr/>
      </p:nvGrpSpPr>
      <p:grpSpPr>
        <a:xfrm>
          <a:off x="0" y="0"/>
          <a:ext cx="0" cy="0"/>
          <a:chOff x="0" y="0"/>
          <a:chExt cx="0" cy="0"/>
        </a:xfrm>
      </p:grpSpPr>
      <p:sp>
        <p:nvSpPr>
          <p:cNvPr id="101" name="Google Shape;101;p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 name="Google Shape;102;p2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3" name="Google Shape;10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4" name="Shape 104"/>
        <p:cNvGrpSpPr/>
        <p:nvPr/>
      </p:nvGrpSpPr>
      <p:grpSpPr>
        <a:xfrm>
          <a:off x="0" y="0"/>
          <a:ext cx="0" cy="0"/>
          <a:chOff x="0" y="0"/>
          <a:chExt cx="0" cy="0"/>
        </a:xfrm>
      </p:grpSpPr>
      <p:sp>
        <p:nvSpPr>
          <p:cNvPr id="105" name="Google Shape;105;p2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6" name="Google Shape;10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0" name="Google Shape;110;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1" name="Google Shape;111;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2" name="Google Shape;11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3" name="Shape 113"/>
        <p:cNvGrpSpPr/>
        <p:nvPr/>
      </p:nvGrpSpPr>
      <p:grpSpPr>
        <a:xfrm>
          <a:off x="0" y="0"/>
          <a:ext cx="0" cy="0"/>
          <a:chOff x="0" y="0"/>
          <a:chExt cx="0" cy="0"/>
        </a:xfrm>
      </p:grpSpPr>
      <p:sp>
        <p:nvSpPr>
          <p:cNvPr id="114" name="Google Shape;114;p2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5" name="Google Shape;11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6" name="Shape 116"/>
        <p:cNvGrpSpPr/>
        <p:nvPr/>
      </p:nvGrpSpPr>
      <p:grpSpPr>
        <a:xfrm>
          <a:off x="0" y="0"/>
          <a:ext cx="0" cy="0"/>
          <a:chOff x="0" y="0"/>
          <a:chExt cx="0" cy="0"/>
        </a:xfrm>
      </p:grpSpPr>
      <p:sp>
        <p:nvSpPr>
          <p:cNvPr id="117" name="Google Shape;117;p2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8" name="Google Shape;118;p2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9" name="Google Shape;11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0" name="Shape 120"/>
        <p:cNvGrpSpPr/>
        <p:nvPr/>
      </p:nvGrpSpPr>
      <p:grpSpPr>
        <a:xfrm>
          <a:off x="0" y="0"/>
          <a:ext cx="0" cy="0"/>
          <a:chOff x="0" y="0"/>
          <a:chExt cx="0" cy="0"/>
        </a:xfrm>
      </p:grpSpPr>
      <p:sp>
        <p:nvSpPr>
          <p:cNvPr id="121" name="Google Shape;12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_1">
    <p:spTree>
      <p:nvGrpSpPr>
        <p:cNvPr id="122" name="Shape 122"/>
        <p:cNvGrpSpPr/>
        <p:nvPr/>
      </p:nvGrpSpPr>
      <p:grpSpPr>
        <a:xfrm>
          <a:off x="0" y="0"/>
          <a:ext cx="0" cy="0"/>
          <a:chOff x="0" y="0"/>
          <a:chExt cx="0" cy="0"/>
        </a:xfrm>
      </p:grpSpPr>
      <p:sp>
        <p:nvSpPr>
          <p:cNvPr id="123" name="Google Shape;123;p30"/>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24" name="Google Shape;124;p30"/>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25" name="Google Shape;125;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9" name="Google Shape;79;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sz="1400">
                <a:solidFill>
                  <a:schemeClr val="dk2"/>
                </a:solidFill>
              </a:defRPr>
            </a:lvl2pPr>
            <a:lvl3pPr indent="-317500" lvl="2" marL="1371600" rtl="0">
              <a:lnSpc>
                <a:spcPct val="115000"/>
              </a:lnSpc>
              <a:spcBef>
                <a:spcPts val="1600"/>
              </a:spcBef>
              <a:spcAft>
                <a:spcPts val="0"/>
              </a:spcAft>
              <a:buClr>
                <a:schemeClr val="dk2"/>
              </a:buClr>
              <a:buSzPts val="1400"/>
              <a:buChar char="■"/>
              <a:defRPr sz="1400">
                <a:solidFill>
                  <a:schemeClr val="dk2"/>
                </a:solidFill>
              </a:defRPr>
            </a:lvl3pPr>
            <a:lvl4pPr indent="-317500" lvl="3" marL="1828800" rtl="0">
              <a:lnSpc>
                <a:spcPct val="115000"/>
              </a:lnSpc>
              <a:spcBef>
                <a:spcPts val="1600"/>
              </a:spcBef>
              <a:spcAft>
                <a:spcPts val="0"/>
              </a:spcAft>
              <a:buClr>
                <a:schemeClr val="dk2"/>
              </a:buClr>
              <a:buSzPts val="1400"/>
              <a:buChar char="●"/>
              <a:defRPr sz="1400">
                <a:solidFill>
                  <a:schemeClr val="dk2"/>
                </a:solidFill>
              </a:defRPr>
            </a:lvl4pPr>
            <a:lvl5pPr indent="-317500" lvl="4" marL="2286000" rtl="0">
              <a:lnSpc>
                <a:spcPct val="115000"/>
              </a:lnSpc>
              <a:spcBef>
                <a:spcPts val="1600"/>
              </a:spcBef>
              <a:spcAft>
                <a:spcPts val="0"/>
              </a:spcAft>
              <a:buClr>
                <a:schemeClr val="dk2"/>
              </a:buClr>
              <a:buSzPts val="1400"/>
              <a:buChar char="○"/>
              <a:defRPr sz="1400">
                <a:solidFill>
                  <a:schemeClr val="dk2"/>
                </a:solidFill>
              </a:defRPr>
            </a:lvl5pPr>
            <a:lvl6pPr indent="-317500" lvl="5" marL="2743200" rtl="0">
              <a:lnSpc>
                <a:spcPct val="115000"/>
              </a:lnSpc>
              <a:spcBef>
                <a:spcPts val="1600"/>
              </a:spcBef>
              <a:spcAft>
                <a:spcPts val="0"/>
              </a:spcAft>
              <a:buClr>
                <a:schemeClr val="dk2"/>
              </a:buClr>
              <a:buSzPts val="1400"/>
              <a:buChar char="■"/>
              <a:defRPr sz="1400">
                <a:solidFill>
                  <a:schemeClr val="dk2"/>
                </a:solidFill>
              </a:defRPr>
            </a:lvl6pPr>
            <a:lvl7pPr indent="-317500" lvl="6" marL="3200400" rtl="0">
              <a:lnSpc>
                <a:spcPct val="115000"/>
              </a:lnSpc>
              <a:spcBef>
                <a:spcPts val="1600"/>
              </a:spcBef>
              <a:spcAft>
                <a:spcPts val="0"/>
              </a:spcAft>
              <a:buClr>
                <a:schemeClr val="dk2"/>
              </a:buClr>
              <a:buSzPts val="1400"/>
              <a:buChar char="●"/>
              <a:defRPr sz="1400">
                <a:solidFill>
                  <a:schemeClr val="dk2"/>
                </a:solidFill>
              </a:defRPr>
            </a:lvl7pPr>
            <a:lvl8pPr indent="-317500" lvl="7" marL="3657600" rtl="0">
              <a:lnSpc>
                <a:spcPct val="115000"/>
              </a:lnSpc>
              <a:spcBef>
                <a:spcPts val="1600"/>
              </a:spcBef>
              <a:spcAft>
                <a:spcPts val="0"/>
              </a:spcAft>
              <a:buClr>
                <a:schemeClr val="dk2"/>
              </a:buClr>
              <a:buSzPts val="1400"/>
              <a:buChar char="○"/>
              <a:defRPr sz="1400">
                <a:solidFill>
                  <a:schemeClr val="dk2"/>
                </a:solidFill>
              </a:defRPr>
            </a:lvl8pPr>
            <a:lvl9pPr indent="-317500" lvl="8" marL="4114800" rtl="0">
              <a:lnSpc>
                <a:spcPct val="115000"/>
              </a:lnSpc>
              <a:spcBef>
                <a:spcPts val="1600"/>
              </a:spcBef>
              <a:spcAft>
                <a:spcPts val="1600"/>
              </a:spcAft>
              <a:buClr>
                <a:schemeClr val="dk2"/>
              </a:buClr>
              <a:buSzPts val="1400"/>
              <a:buChar char="■"/>
              <a:defRPr sz="1400">
                <a:solidFill>
                  <a:schemeClr val="dk2"/>
                </a:solidFill>
              </a:defRPr>
            </a:lvl9pPr>
          </a:lstStyle>
          <a:p/>
        </p:txBody>
      </p:sp>
      <p:sp>
        <p:nvSpPr>
          <p:cNvPr id="80" name="Google Shape;8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63.png"/><Relationship Id="rId4" Type="http://schemas.openxmlformats.org/officeDocument/2006/relationships/image" Target="../media/image7.png"/><Relationship Id="rId9"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2.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57.png"/><Relationship Id="rId4" Type="http://schemas.openxmlformats.org/officeDocument/2006/relationships/image" Target="../media/image6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0.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2.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6.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4.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0.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9.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gif"/><Relationship Id="rId4" Type="http://schemas.openxmlformats.org/officeDocument/2006/relationships/image" Target="../media/image17.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4.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6.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0.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4.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4.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4.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 Id="rId3" Type="http://schemas.openxmlformats.org/officeDocument/2006/relationships/image" Target="../media/image61.jpg"/><Relationship Id="rId4" Type="http://schemas.openxmlformats.org/officeDocument/2006/relationships/image" Target="../media/image5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5.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9" name="Shape 129"/>
        <p:cNvGrpSpPr/>
        <p:nvPr/>
      </p:nvGrpSpPr>
      <p:grpSpPr>
        <a:xfrm>
          <a:off x="0" y="0"/>
          <a:ext cx="0" cy="0"/>
          <a:chOff x="0" y="0"/>
          <a:chExt cx="0" cy="0"/>
        </a:xfrm>
      </p:grpSpPr>
      <p:sp>
        <p:nvSpPr>
          <p:cNvPr id="130" name="Google Shape;130;p31"/>
          <p:cNvSpPr/>
          <p:nvPr/>
        </p:nvSpPr>
        <p:spPr>
          <a:xfrm>
            <a:off x="6169775" y="0"/>
            <a:ext cx="2742300" cy="37449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1"/>
          <p:cNvPicPr preferRelativeResize="0"/>
          <p:nvPr/>
        </p:nvPicPr>
        <p:blipFill>
          <a:blip r:embed="rId3">
            <a:alphaModFix/>
          </a:blip>
          <a:stretch>
            <a:fillRect/>
          </a:stretch>
        </p:blipFill>
        <p:spPr>
          <a:xfrm>
            <a:off x="5097300" y="0"/>
            <a:ext cx="3428999" cy="5143498"/>
          </a:xfrm>
          <a:prstGeom prst="rect">
            <a:avLst/>
          </a:prstGeom>
          <a:noFill/>
          <a:ln>
            <a:noFill/>
          </a:ln>
        </p:spPr>
      </p:pic>
      <p:sp>
        <p:nvSpPr>
          <p:cNvPr id="132" name="Google Shape;132;p31"/>
          <p:cNvSpPr txBox="1"/>
          <p:nvPr/>
        </p:nvSpPr>
        <p:spPr>
          <a:xfrm>
            <a:off x="968675" y="1787250"/>
            <a:ext cx="3213000" cy="15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28C8E5"/>
                </a:solidFill>
                <a:latin typeface="Montserrat Light"/>
                <a:ea typeface="Montserrat Light"/>
                <a:cs typeface="Montserrat Light"/>
                <a:sym typeface="Montserrat Light"/>
              </a:rPr>
              <a:t>The Zen of </a:t>
            </a:r>
            <a:endParaRPr sz="3000">
              <a:solidFill>
                <a:srgbClr val="28C8E5"/>
              </a:solidFill>
              <a:latin typeface="Montserrat Light"/>
              <a:ea typeface="Montserrat Light"/>
              <a:cs typeface="Montserrat Light"/>
              <a:sym typeface="Montserrat Light"/>
            </a:endParaRPr>
          </a:p>
          <a:p>
            <a:pPr indent="0" lvl="0" marL="0" rtl="0" algn="l">
              <a:spcBef>
                <a:spcPts val="0"/>
              </a:spcBef>
              <a:spcAft>
                <a:spcPts val="0"/>
              </a:spcAft>
              <a:buNone/>
            </a:pPr>
            <a:r>
              <a:rPr lang="en" sz="6000">
                <a:solidFill>
                  <a:srgbClr val="23B1CB"/>
                </a:solidFill>
                <a:latin typeface="Montserrat Medium"/>
                <a:ea typeface="Montserrat Medium"/>
                <a:cs typeface="Montserrat Medium"/>
                <a:sym typeface="Montserrat Medium"/>
              </a:rPr>
              <a:t>Coding</a:t>
            </a:r>
            <a:endParaRPr sz="6000">
              <a:solidFill>
                <a:srgbClr val="23B1CB"/>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0" name="Shape 210"/>
        <p:cNvGrpSpPr/>
        <p:nvPr/>
      </p:nvGrpSpPr>
      <p:grpSpPr>
        <a:xfrm>
          <a:off x="0" y="0"/>
          <a:ext cx="0" cy="0"/>
          <a:chOff x="0" y="0"/>
          <a:chExt cx="0" cy="0"/>
        </a:xfrm>
      </p:grpSpPr>
      <p:sp>
        <p:nvSpPr>
          <p:cNvPr id="211" name="Google Shape;211;p40"/>
          <p:cNvSpPr/>
          <p:nvPr/>
        </p:nvSpPr>
        <p:spPr>
          <a:xfrm>
            <a:off x="0" y="0"/>
            <a:ext cx="42309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0"/>
          <p:cNvSpPr txBox="1"/>
          <p:nvPr/>
        </p:nvSpPr>
        <p:spPr>
          <a:xfrm>
            <a:off x="4904000" y="748650"/>
            <a:ext cx="3604800" cy="37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8C8E5"/>
                </a:solidFill>
                <a:latin typeface="Montserrat Medium"/>
                <a:ea typeface="Montserrat Medium"/>
                <a:cs typeface="Montserrat Medium"/>
                <a:sym typeface="Montserrat Medium"/>
              </a:rPr>
              <a:t>Our Promise</a:t>
            </a:r>
            <a:endParaRPr sz="3000">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solidFill>
                <a:srgbClr val="28C8E5"/>
              </a:solidFill>
              <a:latin typeface="Montserrat Medium"/>
              <a:ea typeface="Montserrat Medium"/>
              <a:cs typeface="Montserrat Medium"/>
              <a:sym typeface="Montserrat Medium"/>
            </a:endParaRPr>
          </a:p>
          <a:p>
            <a:pPr indent="0" lvl="0" marL="0" rtl="0" algn="l">
              <a:spcBef>
                <a:spcPts val="0"/>
              </a:spcBef>
              <a:spcAft>
                <a:spcPts val="0"/>
              </a:spcAft>
              <a:buNone/>
            </a:pPr>
            <a:r>
              <a:rPr b="1" lang="en">
                <a:solidFill>
                  <a:srgbClr val="444444"/>
                </a:solidFill>
                <a:latin typeface="Montserrat"/>
                <a:ea typeface="Montserrat"/>
                <a:cs typeface="Montserrat"/>
                <a:sym typeface="Montserrat"/>
              </a:rPr>
              <a:t>If you’re willing to put in the time</a:t>
            </a:r>
            <a:r>
              <a:rPr lang="en">
                <a:solidFill>
                  <a:srgbClr val="444444"/>
                </a:solidFill>
                <a:latin typeface="Montserrat"/>
                <a:ea typeface="Montserrat"/>
                <a:cs typeface="Montserrat"/>
                <a:sym typeface="Montserrat"/>
              </a:rPr>
              <a:t> – and you take our advice, we’re here to help you</a:t>
            </a:r>
            <a:r>
              <a:rPr lang="en">
                <a:solidFill>
                  <a:srgbClr val="28C8E5"/>
                </a:solidFill>
                <a:latin typeface="Montserrat"/>
                <a:ea typeface="Montserrat"/>
                <a:cs typeface="Montserrat"/>
                <a:sym typeface="Montserrat"/>
              </a:rPr>
              <a:t> </a:t>
            </a:r>
            <a:r>
              <a:rPr b="1" lang="en" u="sng">
                <a:solidFill>
                  <a:srgbClr val="28C8E5"/>
                </a:solidFill>
                <a:latin typeface="Montserrat"/>
                <a:ea typeface="Montserrat"/>
                <a:cs typeface="Montserrat"/>
                <a:sym typeface="Montserrat"/>
              </a:rPr>
              <a:t>100% of the way</a:t>
            </a:r>
            <a:endParaRPr sz="1800">
              <a:solidFill>
                <a:srgbClr val="28C8E5"/>
              </a:solidFill>
              <a:latin typeface="Montserrat"/>
              <a:ea typeface="Montserrat"/>
              <a:cs typeface="Montserrat"/>
              <a:sym typeface="Montserrat"/>
            </a:endParaRPr>
          </a:p>
          <a:p>
            <a:pPr indent="0" lvl="0" marL="0" rtl="0" algn="ctr">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444444"/>
                </a:solidFill>
                <a:latin typeface="Montserrat"/>
                <a:ea typeface="Montserrat"/>
                <a:cs typeface="Montserrat"/>
                <a:sym typeface="Montserrat"/>
              </a:rPr>
              <a:t>This goes for everyone working behind the program...</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Char char="●"/>
            </a:pPr>
            <a:r>
              <a:rPr lang="en">
                <a:solidFill>
                  <a:srgbClr val="444444"/>
                </a:solidFill>
                <a:latin typeface="Montserrat"/>
                <a:ea typeface="Montserrat"/>
                <a:cs typeface="Montserrat"/>
                <a:sym typeface="Montserrat"/>
              </a:rPr>
              <a:t>Instructors</a:t>
            </a:r>
            <a:endParaRPr>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Char char="●"/>
            </a:pPr>
            <a:r>
              <a:rPr lang="en">
                <a:solidFill>
                  <a:srgbClr val="444444"/>
                </a:solidFill>
                <a:latin typeface="Montserrat"/>
                <a:ea typeface="Montserrat"/>
                <a:cs typeface="Montserrat"/>
                <a:sym typeface="Montserrat"/>
              </a:rPr>
              <a:t>TAs </a:t>
            </a:r>
            <a:endParaRPr>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Char char="●"/>
            </a:pPr>
            <a:r>
              <a:rPr lang="en">
                <a:solidFill>
                  <a:srgbClr val="444444"/>
                </a:solidFill>
                <a:latin typeface="Montserrat"/>
                <a:ea typeface="Montserrat"/>
                <a:cs typeface="Montserrat"/>
                <a:sym typeface="Montserrat"/>
              </a:rPr>
              <a:t>Student Success Team</a:t>
            </a:r>
            <a:endParaRPr>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Char char="●"/>
            </a:pPr>
            <a:r>
              <a:rPr lang="en">
                <a:solidFill>
                  <a:srgbClr val="444444"/>
                </a:solidFill>
                <a:latin typeface="Montserrat"/>
                <a:ea typeface="Montserrat"/>
                <a:cs typeface="Montserrat"/>
                <a:sym typeface="Montserrat"/>
              </a:rPr>
              <a:t>Career Coaches</a:t>
            </a:r>
            <a:endParaRPr>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Char char="●"/>
            </a:pPr>
            <a:r>
              <a:rPr lang="en">
                <a:solidFill>
                  <a:srgbClr val="444444"/>
                </a:solidFill>
                <a:latin typeface="Montserrat"/>
                <a:ea typeface="Montserrat"/>
                <a:cs typeface="Montserrat"/>
                <a:sym typeface="Montserrat"/>
              </a:rPr>
              <a:t>Everyone Else!</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rgbClr val="444444"/>
                </a:solidFill>
                <a:latin typeface="Montserrat"/>
                <a:ea typeface="Montserrat"/>
                <a:cs typeface="Montserrat"/>
                <a:sym typeface="Montserrat"/>
              </a:rPr>
              <a:t>BUT YOU NEED TO PUT IN THE TIME</a:t>
            </a:r>
            <a:endParaRPr b="1">
              <a:solidFill>
                <a:srgbClr val="444444"/>
              </a:solidFill>
              <a:latin typeface="Montserrat"/>
              <a:ea typeface="Montserrat"/>
              <a:cs typeface="Montserrat"/>
              <a:sym typeface="Montserrat"/>
            </a:endParaRPr>
          </a:p>
          <a:p>
            <a:pPr indent="0" lvl="0" marL="0" rtl="0" algn="ctr">
              <a:lnSpc>
                <a:spcPct val="130000"/>
              </a:lnSpc>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ctr">
              <a:spcBef>
                <a:spcPts val="0"/>
              </a:spcBef>
              <a:spcAft>
                <a:spcPts val="0"/>
              </a:spcAft>
              <a:buNone/>
            </a:pPr>
            <a:r>
              <a:t/>
            </a:r>
            <a:endParaRPr>
              <a:solidFill>
                <a:srgbClr val="28C8E5"/>
              </a:solidFill>
              <a:latin typeface="Montserrat"/>
              <a:ea typeface="Montserrat"/>
              <a:cs typeface="Montserrat"/>
              <a:sym typeface="Montserrat"/>
            </a:endParaRPr>
          </a:p>
          <a:p>
            <a:pPr indent="0" lvl="0" marL="0" rtl="0" algn="ctr">
              <a:spcBef>
                <a:spcPts val="0"/>
              </a:spcBef>
              <a:spcAft>
                <a:spcPts val="0"/>
              </a:spcAft>
              <a:buNone/>
            </a:pPr>
            <a:r>
              <a:t/>
            </a:r>
            <a:endParaRPr sz="1800">
              <a:solidFill>
                <a:srgbClr val="28C8E5"/>
              </a:solidFill>
              <a:latin typeface="Montserrat Medium"/>
              <a:ea typeface="Montserrat Medium"/>
              <a:cs typeface="Montserrat Medium"/>
              <a:sym typeface="Montserrat Medium"/>
            </a:endParaRPr>
          </a:p>
        </p:txBody>
      </p:sp>
      <p:pic>
        <p:nvPicPr>
          <p:cNvPr id="213" name="Google Shape;213;p40"/>
          <p:cNvPicPr preferRelativeResize="0"/>
          <p:nvPr/>
        </p:nvPicPr>
        <p:blipFill>
          <a:blip r:embed="rId3">
            <a:alphaModFix/>
          </a:blip>
          <a:stretch>
            <a:fillRect/>
          </a:stretch>
        </p:blipFill>
        <p:spPr>
          <a:xfrm>
            <a:off x="-2" y="1189525"/>
            <a:ext cx="4764298" cy="2824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7" name="Shape 217"/>
        <p:cNvGrpSpPr/>
        <p:nvPr/>
      </p:nvGrpSpPr>
      <p:grpSpPr>
        <a:xfrm>
          <a:off x="0" y="0"/>
          <a:ext cx="0" cy="0"/>
          <a:chOff x="0" y="0"/>
          <a:chExt cx="0" cy="0"/>
        </a:xfrm>
      </p:grpSpPr>
      <p:sp>
        <p:nvSpPr>
          <p:cNvPr id="218" name="Google Shape;218;p41"/>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1"/>
          <p:cNvSpPr txBox="1"/>
          <p:nvPr/>
        </p:nvSpPr>
        <p:spPr>
          <a:xfrm>
            <a:off x="83450" y="275550"/>
            <a:ext cx="4623300" cy="37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28C8E5"/>
                </a:solidFill>
                <a:latin typeface="Montserrat"/>
                <a:ea typeface="Montserrat"/>
                <a:cs typeface="Montserrat"/>
                <a:sym typeface="Montserrat"/>
              </a:rPr>
              <a:t>Student Instructional Staff Support</a:t>
            </a:r>
            <a:endParaRPr b="1" sz="1800">
              <a:solidFill>
                <a:srgbClr val="28C8E5"/>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a:solidFill>
                <a:srgbClr val="28C8E5"/>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b="1" lang="en">
                <a:solidFill>
                  <a:srgbClr val="28C8E5"/>
                </a:solidFill>
                <a:latin typeface="Montserrat"/>
                <a:ea typeface="Montserrat"/>
                <a:cs typeface="Montserrat"/>
                <a:sym typeface="Montserrat"/>
              </a:rPr>
              <a:t>1:1s TA Office Hours</a:t>
            </a:r>
            <a:r>
              <a:rPr lang="en">
                <a:solidFill>
                  <a:srgbClr val="444444"/>
                </a:solidFill>
                <a:latin typeface="Montserrat"/>
                <a:ea typeface="Montserrat"/>
                <a:cs typeface="Montserrat"/>
                <a:sym typeface="Montserrat"/>
              </a:rPr>
              <a:t> </a:t>
            </a:r>
            <a:r>
              <a:rPr lang="en" sz="1300">
                <a:solidFill>
                  <a:srgbClr val="444444"/>
                </a:solidFill>
                <a:latin typeface="Montserrat"/>
                <a:ea typeface="Montserrat"/>
                <a:cs typeface="Montserrat"/>
                <a:sym typeface="Montserrat"/>
              </a:rPr>
              <a:t>(9:15-10am, 2:30-3pm) M-F </a:t>
            </a:r>
            <a:endParaRPr sz="1300">
              <a:solidFill>
                <a:srgbClr val="444444"/>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Review</a:t>
            </a:r>
            <a:r>
              <a:rPr lang="en">
                <a:solidFill>
                  <a:srgbClr val="444444"/>
                </a:solidFill>
                <a:latin typeface="Montserrat"/>
                <a:ea typeface="Montserrat"/>
                <a:cs typeface="Montserrat"/>
                <a:sym typeface="Montserrat"/>
              </a:rPr>
              <a:t> Breakout Room - for reviewing recent class content ( Manuel )</a:t>
            </a:r>
            <a:endParaRPr>
              <a:solidFill>
                <a:srgbClr val="444444"/>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Homework Breakout Room - for students to work on Homework</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b="1" lang="en">
                <a:solidFill>
                  <a:srgbClr val="28C8E5"/>
                </a:solidFill>
                <a:latin typeface="Montserrat"/>
                <a:ea typeface="Montserrat"/>
                <a:cs typeface="Montserrat"/>
                <a:sym typeface="Montserrat"/>
              </a:rPr>
              <a:t>Tutoring</a:t>
            </a:r>
            <a:endParaRPr b="1">
              <a:latin typeface="Montserrat"/>
              <a:ea typeface="Montserrat"/>
              <a:cs typeface="Montserrat"/>
              <a:sym typeface="Montserrat"/>
            </a:endParaRPr>
          </a:p>
          <a:p>
            <a:pPr indent="-317500" lvl="1" marL="9144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Starting in Week Two</a:t>
            </a:r>
            <a:endParaRPr>
              <a:solidFill>
                <a:srgbClr val="444444"/>
              </a:solidFill>
              <a:latin typeface="Montserrat"/>
              <a:ea typeface="Montserrat"/>
              <a:cs typeface="Montserrat"/>
              <a:sym typeface="Montserrat"/>
            </a:endParaRPr>
          </a:p>
          <a:p>
            <a:pPr indent="-317500" lvl="2" marL="13716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Procedure listed on Gitlab</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b="1" lang="en">
                <a:solidFill>
                  <a:srgbClr val="28C8E5"/>
                </a:solidFill>
                <a:latin typeface="Montserrat"/>
                <a:ea typeface="Montserrat"/>
                <a:cs typeface="Montserrat"/>
                <a:sym typeface="Montserrat"/>
              </a:rPr>
              <a:t>Learning Assistant</a:t>
            </a:r>
            <a:endParaRPr b="1">
              <a:solidFill>
                <a:srgbClr val="28C8E5"/>
              </a:solidFill>
              <a:latin typeface="Montserrat"/>
              <a:ea typeface="Montserrat"/>
              <a:cs typeface="Montserrat"/>
              <a:sym typeface="Montserrat"/>
            </a:endParaRPr>
          </a:p>
          <a:p>
            <a:pPr indent="-317500" lvl="1" marL="914400" rtl="0" algn="l">
              <a:lnSpc>
                <a:spcPct val="115000"/>
              </a:lnSpc>
              <a:spcBef>
                <a:spcPts val="0"/>
              </a:spcBef>
              <a:spcAft>
                <a:spcPts val="0"/>
              </a:spcAft>
              <a:buClr>
                <a:schemeClr val="dk1"/>
              </a:buClr>
              <a:buSzPts val="1400"/>
              <a:buFont typeface="Montserrat"/>
              <a:buChar char="○"/>
            </a:pPr>
            <a:r>
              <a:rPr lang="en">
                <a:latin typeface="Montserrat"/>
                <a:ea typeface="Montserrat"/>
                <a:cs typeface="Montserrat"/>
                <a:sym typeface="Montserrat"/>
              </a:rPr>
              <a:t>Online 1:1 support - Expect to receive support from Learning Assistants in under 30 minutes (during active Hours) </a:t>
            </a:r>
            <a:r>
              <a:rPr b="1" lang="en">
                <a:solidFill>
                  <a:srgbClr val="28C8E5"/>
                </a:solidFill>
                <a:latin typeface="Montserrat"/>
                <a:ea typeface="Montserrat"/>
                <a:cs typeface="Montserrat"/>
                <a:sym typeface="Montserrat"/>
              </a:rPr>
              <a:t> </a:t>
            </a:r>
            <a:endParaRPr b="1">
              <a:solidFill>
                <a:srgbClr val="28C8E5"/>
              </a:solidFill>
              <a:latin typeface="Montserrat"/>
              <a:ea typeface="Montserrat"/>
              <a:cs typeface="Montserrat"/>
              <a:sym typeface="Montserrat"/>
            </a:endParaRPr>
          </a:p>
          <a:p>
            <a:pPr indent="0" lvl="0" marL="914400" rtl="0" algn="l">
              <a:lnSpc>
                <a:spcPct val="115000"/>
              </a:lnSpc>
              <a:spcBef>
                <a:spcPts val="0"/>
              </a:spcBef>
              <a:spcAft>
                <a:spcPts val="0"/>
              </a:spcAft>
              <a:buNone/>
            </a:pPr>
            <a:r>
              <a:rPr b="1" lang="en">
                <a:solidFill>
                  <a:srgbClr val="28C8E5"/>
                </a:solidFill>
                <a:latin typeface="Montserrat"/>
                <a:ea typeface="Montserrat"/>
                <a:cs typeface="Montserrat"/>
                <a:sym typeface="Montserrat"/>
              </a:rPr>
              <a:t>See Gitlab for instructions</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Organized Repository of all Activities and Concepts: </a:t>
            </a:r>
            <a:r>
              <a:rPr b="1" lang="en">
                <a:solidFill>
                  <a:srgbClr val="28C8E5"/>
                </a:solidFill>
                <a:latin typeface="Montserrat"/>
                <a:ea typeface="Montserrat"/>
                <a:cs typeface="Montserrat"/>
                <a:sym typeface="Montserrat"/>
              </a:rPr>
              <a:t>Gitlab</a:t>
            </a:r>
            <a:endParaRPr b="1">
              <a:solidFill>
                <a:srgbClr val="28C8E5"/>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Activities to review</a:t>
            </a:r>
            <a:endParaRPr>
              <a:solidFill>
                <a:srgbClr val="444444"/>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Video Walkthroughs</a:t>
            </a:r>
            <a:endParaRPr>
              <a:solidFill>
                <a:srgbClr val="444444"/>
              </a:solidFill>
              <a:latin typeface="Montserrat"/>
              <a:ea typeface="Montserrat"/>
              <a:cs typeface="Montserrat"/>
              <a:sym typeface="Montserrat"/>
            </a:endParaRPr>
          </a:p>
          <a:p>
            <a:pPr indent="0" lvl="0" marL="0" rtl="0" algn="ctr">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ctr">
              <a:spcBef>
                <a:spcPts val="0"/>
              </a:spcBef>
              <a:spcAft>
                <a:spcPts val="0"/>
              </a:spcAft>
              <a:buNone/>
            </a:pPr>
            <a:r>
              <a:t/>
            </a:r>
            <a:endParaRPr sz="1800">
              <a:solidFill>
                <a:srgbClr val="444444"/>
              </a:solidFill>
              <a:latin typeface="Montserrat Medium"/>
              <a:ea typeface="Montserrat Medium"/>
              <a:cs typeface="Montserrat Medium"/>
              <a:sym typeface="Montserrat Medium"/>
            </a:endParaRPr>
          </a:p>
        </p:txBody>
      </p:sp>
      <p:pic>
        <p:nvPicPr>
          <p:cNvPr id="220" name="Google Shape;220;p41"/>
          <p:cNvPicPr preferRelativeResize="0"/>
          <p:nvPr/>
        </p:nvPicPr>
        <p:blipFill>
          <a:blip r:embed="rId3">
            <a:alphaModFix/>
          </a:blip>
          <a:stretch>
            <a:fillRect/>
          </a:stretch>
        </p:blipFill>
        <p:spPr>
          <a:xfrm>
            <a:off x="4623600" y="1007700"/>
            <a:ext cx="4520375" cy="312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4" name="Shape 224"/>
        <p:cNvGrpSpPr/>
        <p:nvPr/>
      </p:nvGrpSpPr>
      <p:grpSpPr>
        <a:xfrm>
          <a:off x="0" y="0"/>
          <a:ext cx="0" cy="0"/>
          <a:chOff x="0" y="0"/>
          <a:chExt cx="0" cy="0"/>
        </a:xfrm>
      </p:grpSpPr>
      <p:sp>
        <p:nvSpPr>
          <p:cNvPr id="225" name="Google Shape;225;p42"/>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2"/>
          <p:cNvSpPr txBox="1"/>
          <p:nvPr/>
        </p:nvSpPr>
        <p:spPr>
          <a:xfrm>
            <a:off x="294900" y="2094300"/>
            <a:ext cx="8554200" cy="9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Montserrat Light"/>
                <a:ea typeface="Montserrat Light"/>
                <a:cs typeface="Montserrat Light"/>
                <a:sym typeface="Montserrat Light"/>
              </a:rPr>
              <a:t>Where do I…? </a:t>
            </a:r>
            <a:endParaRPr sz="4800">
              <a:solidFill>
                <a:srgbClr val="FFFFFF"/>
              </a:solidFill>
              <a:latin typeface="Montserrat Light"/>
              <a:ea typeface="Montserrat Light"/>
              <a:cs typeface="Montserrat Light"/>
              <a:sym typeface="Montserrat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0" name="Shape 230"/>
        <p:cNvGrpSpPr/>
        <p:nvPr/>
      </p:nvGrpSpPr>
      <p:grpSpPr>
        <a:xfrm>
          <a:off x="0" y="0"/>
          <a:ext cx="0" cy="0"/>
          <a:chOff x="0" y="0"/>
          <a:chExt cx="0" cy="0"/>
        </a:xfrm>
      </p:grpSpPr>
      <p:sp>
        <p:nvSpPr>
          <p:cNvPr id="231" name="Google Shape;231;p43"/>
          <p:cNvSpPr/>
          <p:nvPr/>
        </p:nvSpPr>
        <p:spPr>
          <a:xfrm>
            <a:off x="425900" y="0"/>
            <a:ext cx="1391700" cy="32334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3"/>
          <p:cNvSpPr/>
          <p:nvPr/>
        </p:nvSpPr>
        <p:spPr>
          <a:xfrm>
            <a:off x="7326425" y="1910100"/>
            <a:ext cx="1391700" cy="32334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3"/>
          <p:cNvSpPr txBox="1"/>
          <p:nvPr/>
        </p:nvSpPr>
        <p:spPr>
          <a:xfrm>
            <a:off x="2651713" y="4146950"/>
            <a:ext cx="38406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28C8E5"/>
                </a:solidFill>
                <a:latin typeface="Montserrat Medium"/>
                <a:ea typeface="Montserrat Medium"/>
                <a:cs typeface="Montserrat Medium"/>
                <a:sym typeface="Montserrat Medium"/>
              </a:rPr>
              <a:t>Tour</a:t>
            </a:r>
            <a:endParaRPr sz="4800">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p>
        </p:txBody>
      </p:sp>
      <p:pic>
        <p:nvPicPr>
          <p:cNvPr id="234" name="Google Shape;234;p43"/>
          <p:cNvPicPr preferRelativeResize="0"/>
          <p:nvPr/>
        </p:nvPicPr>
        <p:blipFill rotWithShape="1">
          <a:blip r:embed="rId3">
            <a:alphaModFix/>
          </a:blip>
          <a:srcRect b="0" l="30144" r="3691" t="0"/>
          <a:stretch/>
        </p:blipFill>
        <p:spPr>
          <a:xfrm>
            <a:off x="2907800" y="1910100"/>
            <a:ext cx="3443275" cy="2314100"/>
          </a:xfrm>
          <a:prstGeom prst="rect">
            <a:avLst/>
          </a:prstGeom>
          <a:noFill/>
          <a:ln>
            <a:noFill/>
          </a:ln>
        </p:spPr>
      </p:pic>
      <p:pic>
        <p:nvPicPr>
          <p:cNvPr id="235" name="Google Shape;235;p43"/>
          <p:cNvPicPr preferRelativeResize="0"/>
          <p:nvPr/>
        </p:nvPicPr>
        <p:blipFill rotWithShape="1">
          <a:blip r:embed="rId4">
            <a:alphaModFix/>
          </a:blip>
          <a:srcRect b="15508" l="7358" r="65285" t="27244"/>
          <a:stretch/>
        </p:blipFill>
        <p:spPr>
          <a:xfrm>
            <a:off x="3710463" y="563413"/>
            <a:ext cx="2057401" cy="191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9" name="Shape 239"/>
        <p:cNvGrpSpPr/>
        <p:nvPr/>
      </p:nvGrpSpPr>
      <p:grpSpPr>
        <a:xfrm>
          <a:off x="0" y="0"/>
          <a:ext cx="0" cy="0"/>
          <a:chOff x="0" y="0"/>
          <a:chExt cx="0" cy="0"/>
        </a:xfrm>
      </p:grpSpPr>
      <p:sp>
        <p:nvSpPr>
          <p:cNvPr id="240" name="Google Shape;240;p44"/>
          <p:cNvSpPr/>
          <p:nvPr/>
        </p:nvSpPr>
        <p:spPr>
          <a:xfrm>
            <a:off x="425900" y="0"/>
            <a:ext cx="1391700" cy="32334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44"/>
          <p:cNvPicPr preferRelativeResize="0"/>
          <p:nvPr/>
        </p:nvPicPr>
        <p:blipFill>
          <a:blip r:embed="rId3">
            <a:alphaModFix/>
          </a:blip>
          <a:stretch>
            <a:fillRect/>
          </a:stretch>
        </p:blipFill>
        <p:spPr>
          <a:xfrm>
            <a:off x="2722538" y="91238"/>
            <a:ext cx="3698925" cy="4055724"/>
          </a:xfrm>
          <a:prstGeom prst="rect">
            <a:avLst/>
          </a:prstGeom>
          <a:noFill/>
          <a:ln>
            <a:noFill/>
          </a:ln>
        </p:spPr>
      </p:pic>
      <p:sp>
        <p:nvSpPr>
          <p:cNvPr id="242" name="Google Shape;242;p44"/>
          <p:cNvSpPr/>
          <p:nvPr/>
        </p:nvSpPr>
        <p:spPr>
          <a:xfrm>
            <a:off x="7326425" y="1910100"/>
            <a:ext cx="1391700" cy="32334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4"/>
          <p:cNvSpPr txBox="1"/>
          <p:nvPr/>
        </p:nvSpPr>
        <p:spPr>
          <a:xfrm>
            <a:off x="2651713" y="4146950"/>
            <a:ext cx="38406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rgbClr val="28C8E5"/>
                </a:solidFill>
                <a:latin typeface="Montserrat Medium"/>
                <a:ea typeface="Montserrat Medium"/>
                <a:cs typeface="Montserrat Medium"/>
                <a:sym typeface="Montserrat Medium"/>
              </a:rPr>
              <a:t>Tour</a:t>
            </a:r>
            <a:endParaRPr sz="4800">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5"/>
          <p:cNvSpPr txBox="1"/>
          <p:nvPr>
            <p:ph type="title"/>
          </p:nvPr>
        </p:nvSpPr>
        <p:spPr>
          <a:xfrm>
            <a:off x="274350" y="3990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Drills</a:t>
            </a:r>
            <a:endParaRPr/>
          </a:p>
          <a:p>
            <a:pPr indent="0" lvl="0" marL="0" rtl="0" algn="ctr">
              <a:spcBef>
                <a:spcPts val="0"/>
              </a:spcBef>
              <a:spcAft>
                <a:spcPts val="0"/>
              </a:spcAft>
              <a:buNone/>
            </a:pPr>
            <a:r>
              <a:rPr lang="en" sz="1800"/>
              <a:t>Required / Expected</a:t>
            </a:r>
            <a:r>
              <a:rPr lang="en"/>
              <a:t> </a:t>
            </a:r>
            <a:endParaRPr/>
          </a:p>
        </p:txBody>
      </p:sp>
      <p:pic>
        <p:nvPicPr>
          <p:cNvPr id="249" name="Google Shape;249;p45"/>
          <p:cNvPicPr preferRelativeResize="0"/>
          <p:nvPr/>
        </p:nvPicPr>
        <p:blipFill>
          <a:blip r:embed="rId3">
            <a:alphaModFix/>
          </a:blip>
          <a:stretch>
            <a:fillRect/>
          </a:stretch>
        </p:blipFill>
        <p:spPr>
          <a:xfrm>
            <a:off x="2179638" y="1888100"/>
            <a:ext cx="4784725" cy="269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3" name="Shape 253"/>
        <p:cNvGrpSpPr/>
        <p:nvPr/>
      </p:nvGrpSpPr>
      <p:grpSpPr>
        <a:xfrm>
          <a:off x="0" y="0"/>
          <a:ext cx="0" cy="0"/>
          <a:chOff x="0" y="0"/>
          <a:chExt cx="0" cy="0"/>
        </a:xfrm>
      </p:grpSpPr>
      <p:sp>
        <p:nvSpPr>
          <p:cNvPr id="254" name="Google Shape;254;p46"/>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6"/>
          <p:cNvSpPr txBox="1"/>
          <p:nvPr/>
        </p:nvSpPr>
        <p:spPr>
          <a:xfrm>
            <a:off x="294900" y="2094300"/>
            <a:ext cx="8554200" cy="9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Montserrat Light"/>
                <a:ea typeface="Montserrat Light"/>
                <a:cs typeface="Montserrat Light"/>
                <a:sym typeface="Montserrat Light"/>
              </a:rPr>
              <a:t>Nothing good comes easy.</a:t>
            </a:r>
            <a:endParaRPr sz="4800">
              <a:solidFill>
                <a:srgbClr val="FFFFFF"/>
              </a:solidFill>
              <a:latin typeface="Montserrat Light"/>
              <a:ea typeface="Montserrat Light"/>
              <a:cs typeface="Montserrat Light"/>
              <a:sym typeface="Montserrat Light"/>
            </a:endParaRPr>
          </a:p>
        </p:txBody>
      </p:sp>
      <p:sp>
        <p:nvSpPr>
          <p:cNvPr id="256" name="Google Shape;256;p46"/>
          <p:cNvSpPr txBox="1"/>
          <p:nvPr/>
        </p:nvSpPr>
        <p:spPr>
          <a:xfrm>
            <a:off x="600275" y="1923700"/>
            <a:ext cx="21624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Medium"/>
                <a:ea typeface="Montserrat Medium"/>
                <a:cs typeface="Montserrat Medium"/>
                <a:sym typeface="Montserrat Medium"/>
              </a:rPr>
              <a:t>R</a:t>
            </a:r>
            <a:r>
              <a:rPr lang="en">
                <a:solidFill>
                  <a:srgbClr val="FFFFFF"/>
                </a:solidFill>
                <a:latin typeface="Montserrat Medium"/>
                <a:ea typeface="Montserrat Medium"/>
                <a:cs typeface="Montserrat Medium"/>
                <a:sym typeface="Montserrat Medium"/>
              </a:rPr>
              <a:t>emember...</a:t>
            </a:r>
            <a:endParaRPr>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0" name="Shape 260"/>
        <p:cNvGrpSpPr/>
        <p:nvPr/>
      </p:nvGrpSpPr>
      <p:grpSpPr>
        <a:xfrm>
          <a:off x="0" y="0"/>
          <a:ext cx="0" cy="0"/>
          <a:chOff x="0" y="0"/>
          <a:chExt cx="0" cy="0"/>
        </a:xfrm>
      </p:grpSpPr>
      <p:sp>
        <p:nvSpPr>
          <p:cNvPr id="261" name="Google Shape;261;p47"/>
          <p:cNvSpPr/>
          <p:nvPr/>
        </p:nvSpPr>
        <p:spPr>
          <a:xfrm>
            <a:off x="0" y="0"/>
            <a:ext cx="34314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7"/>
          <p:cNvSpPr txBox="1"/>
          <p:nvPr/>
        </p:nvSpPr>
        <p:spPr>
          <a:xfrm>
            <a:off x="4631150" y="671550"/>
            <a:ext cx="4018800" cy="38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28C8E5"/>
                </a:solidFill>
                <a:latin typeface="Montserrat Medium"/>
                <a:ea typeface="Montserrat Medium"/>
                <a:cs typeface="Montserrat Medium"/>
                <a:sym typeface="Montserrat Medium"/>
              </a:rPr>
              <a:t>Student Expectations</a:t>
            </a:r>
            <a:endParaRPr sz="2400">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solidFill>
                <a:srgbClr val="28C8E5"/>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b="1" lang="en">
                <a:solidFill>
                  <a:srgbClr val="28C8E5"/>
                </a:solidFill>
                <a:latin typeface="Montserrat"/>
                <a:ea typeface="Montserrat"/>
                <a:cs typeface="Montserrat"/>
                <a:sym typeface="Montserrat"/>
              </a:rPr>
              <a:t>Attendance</a:t>
            </a:r>
            <a:endParaRPr b="1">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444444"/>
                </a:solidFill>
                <a:latin typeface="Montserrat"/>
                <a:ea typeface="Montserrat"/>
                <a:cs typeface="Montserrat"/>
                <a:sym typeface="Montserrat"/>
              </a:rPr>
              <a:t>Attendance must be maintained at a </a:t>
            </a:r>
            <a:r>
              <a:rPr b="1" lang="en" sz="1100">
                <a:solidFill>
                  <a:srgbClr val="444444"/>
                </a:solidFill>
                <a:latin typeface="Montserrat"/>
                <a:ea typeface="Montserrat"/>
                <a:cs typeface="Montserrat"/>
                <a:sym typeface="Montserrat"/>
              </a:rPr>
              <a:t>95%</a:t>
            </a:r>
            <a:r>
              <a:rPr lang="en" sz="1100">
                <a:solidFill>
                  <a:srgbClr val="444444"/>
                </a:solidFill>
                <a:latin typeface="Montserrat"/>
                <a:ea typeface="Montserrat"/>
                <a:cs typeface="Montserrat"/>
                <a:sym typeface="Montserrat"/>
              </a:rPr>
              <a:t> rate. </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444444"/>
                </a:solidFill>
                <a:latin typeface="Montserrat"/>
                <a:ea typeface="Montserrat"/>
                <a:cs typeface="Montserrat"/>
                <a:sym typeface="Montserrat"/>
              </a:rPr>
              <a:t>(You can miss </a:t>
            </a:r>
            <a:r>
              <a:rPr b="1" lang="en" sz="1100">
                <a:solidFill>
                  <a:srgbClr val="444444"/>
                </a:solidFill>
                <a:latin typeface="Montserrat"/>
                <a:ea typeface="Montserrat"/>
                <a:cs typeface="Montserrat"/>
                <a:sym typeface="Montserrat"/>
              </a:rPr>
              <a:t>no more</a:t>
            </a:r>
            <a:r>
              <a:rPr lang="en" sz="1100">
                <a:solidFill>
                  <a:srgbClr val="444444"/>
                </a:solidFill>
                <a:latin typeface="Montserrat"/>
                <a:ea typeface="Montserrat"/>
                <a:cs typeface="Montserrat"/>
                <a:sym typeface="Montserrat"/>
              </a:rPr>
              <a:t> than a total of </a:t>
            </a:r>
            <a:r>
              <a:rPr b="1" lang="en" sz="1100">
                <a:solidFill>
                  <a:srgbClr val="444444"/>
                </a:solidFill>
                <a:latin typeface="Montserrat"/>
                <a:ea typeface="Montserrat"/>
                <a:cs typeface="Montserrat"/>
                <a:sym typeface="Montserrat"/>
              </a:rPr>
              <a:t>4 classes</a:t>
            </a:r>
            <a:r>
              <a:rPr lang="en" sz="1100">
                <a:solidFill>
                  <a:srgbClr val="444444"/>
                </a:solidFill>
                <a:latin typeface="Montserrat"/>
                <a:ea typeface="Montserrat"/>
                <a:cs typeface="Montserrat"/>
                <a:sym typeface="Montserrat"/>
              </a:rPr>
              <a:t>.)</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a:solidFill>
                  <a:srgbClr val="28C8E5"/>
                </a:solidFill>
                <a:latin typeface="Montserrat"/>
                <a:ea typeface="Montserrat"/>
                <a:cs typeface="Montserrat"/>
                <a:sym typeface="Montserrat"/>
              </a:rPr>
              <a:t>Homework</a:t>
            </a:r>
            <a:endParaRPr b="1">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444444"/>
                </a:solidFill>
                <a:latin typeface="Montserrat"/>
                <a:ea typeface="Montserrat"/>
                <a:cs typeface="Montserrat"/>
                <a:sym typeface="Montserrat"/>
              </a:rPr>
              <a:t>You must complete </a:t>
            </a:r>
            <a:r>
              <a:rPr b="1" lang="en" sz="1100">
                <a:solidFill>
                  <a:srgbClr val="444444"/>
                </a:solidFill>
                <a:latin typeface="Montserrat"/>
                <a:ea typeface="Montserrat"/>
                <a:cs typeface="Montserrat"/>
                <a:sym typeface="Montserrat"/>
              </a:rPr>
              <a:t>90%</a:t>
            </a:r>
            <a:r>
              <a:rPr lang="en" sz="1100">
                <a:solidFill>
                  <a:srgbClr val="444444"/>
                </a:solidFill>
                <a:latin typeface="Montserrat"/>
                <a:ea typeface="Montserrat"/>
                <a:cs typeface="Montserrat"/>
                <a:sym typeface="Montserrat"/>
              </a:rPr>
              <a:t> of the homework assignments.</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444444"/>
                </a:solidFill>
                <a:latin typeface="Montserrat"/>
                <a:ea typeface="Montserrat"/>
                <a:cs typeface="Montserrat"/>
                <a:sym typeface="Montserrat"/>
              </a:rPr>
              <a:t>(You can miss </a:t>
            </a:r>
            <a:r>
              <a:rPr b="1" lang="en" sz="1100">
                <a:solidFill>
                  <a:srgbClr val="444444"/>
                </a:solidFill>
                <a:latin typeface="Montserrat"/>
                <a:ea typeface="Montserrat"/>
                <a:cs typeface="Montserrat"/>
                <a:sym typeface="Montserrat"/>
              </a:rPr>
              <a:t>no more</a:t>
            </a:r>
            <a:r>
              <a:rPr lang="en" sz="1100">
                <a:solidFill>
                  <a:srgbClr val="444444"/>
                </a:solidFill>
                <a:latin typeface="Montserrat"/>
                <a:ea typeface="Montserrat"/>
                <a:cs typeface="Montserrat"/>
                <a:sym typeface="Montserrat"/>
              </a:rPr>
              <a:t> than </a:t>
            </a:r>
            <a:r>
              <a:rPr b="1" lang="en" sz="1100">
                <a:solidFill>
                  <a:srgbClr val="444444"/>
                </a:solidFill>
                <a:latin typeface="Montserrat"/>
                <a:ea typeface="Montserrat"/>
                <a:cs typeface="Montserrat"/>
                <a:sym typeface="Montserrat"/>
              </a:rPr>
              <a:t>2 assignments</a:t>
            </a:r>
            <a:r>
              <a:rPr lang="en" sz="1100">
                <a:solidFill>
                  <a:srgbClr val="444444"/>
                </a:solidFill>
                <a:latin typeface="Montserrat"/>
                <a:ea typeface="Montserrat"/>
                <a:cs typeface="Montserrat"/>
                <a:sym typeface="Montserrat"/>
              </a:rPr>
              <a:t>.)</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444444"/>
                </a:solidFill>
                <a:latin typeface="Montserrat"/>
                <a:ea typeface="Montserrat"/>
                <a:cs typeface="Montserrat"/>
                <a:sym typeface="Montserrat"/>
              </a:rPr>
              <a:t>Homework submissions </a:t>
            </a:r>
            <a:r>
              <a:rPr b="1" lang="en" sz="1100">
                <a:solidFill>
                  <a:srgbClr val="444444"/>
                </a:solidFill>
                <a:latin typeface="Montserrat"/>
                <a:ea typeface="Montserrat"/>
                <a:cs typeface="Montserrat"/>
                <a:sym typeface="Montserrat"/>
              </a:rPr>
              <a:t>must be on time AS IS</a:t>
            </a:r>
            <a:r>
              <a:rPr lang="en" sz="1100">
                <a:solidFill>
                  <a:srgbClr val="444444"/>
                </a:solidFill>
                <a:latin typeface="Montserrat"/>
                <a:ea typeface="Montserrat"/>
                <a:cs typeface="Montserrat"/>
                <a:sym typeface="Montserrat"/>
              </a:rPr>
              <a:t>.</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rgbClr val="444444"/>
                </a:solidFill>
                <a:latin typeface="Montserrat"/>
                <a:ea typeface="Montserrat"/>
                <a:cs typeface="Montserrat"/>
                <a:sym typeface="Montserrat"/>
              </a:rPr>
              <a:t>Late submissions will not be counted.</a:t>
            </a:r>
            <a:endParaRPr b="1"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rPr b="1" lang="en">
                <a:solidFill>
                  <a:srgbClr val="28C8E5"/>
                </a:solidFill>
                <a:latin typeface="Montserrat"/>
                <a:ea typeface="Montserrat"/>
                <a:cs typeface="Montserrat"/>
                <a:sym typeface="Montserrat"/>
              </a:rPr>
              <a:t>Outside Class: 40 hours</a:t>
            </a:r>
            <a:endParaRPr b="1">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444444"/>
                </a:solidFill>
                <a:latin typeface="Montserrat"/>
                <a:ea typeface="Montserrat"/>
                <a:cs typeface="Montserrat"/>
                <a:sym typeface="Montserrat"/>
              </a:rPr>
              <a:t>Required 40 hours of outside work</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444444"/>
                </a:solidFill>
                <a:latin typeface="Montserrat"/>
                <a:ea typeface="Montserrat"/>
                <a:cs typeface="Montserrat"/>
                <a:sym typeface="Montserrat"/>
              </a:rPr>
              <a:t>- Redo, review, go deeper</a:t>
            </a:r>
            <a:r>
              <a:rPr lang="en" sz="1100">
                <a:solidFill>
                  <a:schemeClr val="dk1"/>
                </a:solidFill>
                <a:latin typeface="Montserrat"/>
                <a:ea typeface="Montserrat"/>
                <a:cs typeface="Montserrat"/>
                <a:sym typeface="Montserrat"/>
              </a:rPr>
              <a:t> </a:t>
            </a:r>
            <a:endParaRPr sz="1800">
              <a:solidFill>
                <a:srgbClr val="28C8E5"/>
              </a:solidFill>
              <a:latin typeface="Montserrat Medium"/>
              <a:ea typeface="Montserrat Medium"/>
              <a:cs typeface="Montserrat Medium"/>
              <a:sym typeface="Montserrat Medium"/>
            </a:endParaRPr>
          </a:p>
        </p:txBody>
      </p:sp>
      <p:pic>
        <p:nvPicPr>
          <p:cNvPr id="263" name="Google Shape;263;p47"/>
          <p:cNvPicPr preferRelativeResize="0"/>
          <p:nvPr/>
        </p:nvPicPr>
        <p:blipFill>
          <a:blip r:embed="rId3">
            <a:alphaModFix/>
          </a:blip>
          <a:stretch>
            <a:fillRect/>
          </a:stretch>
        </p:blipFill>
        <p:spPr>
          <a:xfrm>
            <a:off x="849513" y="1619250"/>
            <a:ext cx="3381375" cy="190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7" name="Shape 267"/>
        <p:cNvGrpSpPr/>
        <p:nvPr/>
      </p:nvGrpSpPr>
      <p:grpSpPr>
        <a:xfrm>
          <a:off x="0" y="0"/>
          <a:ext cx="0" cy="0"/>
          <a:chOff x="0" y="0"/>
          <a:chExt cx="0" cy="0"/>
        </a:xfrm>
      </p:grpSpPr>
      <p:sp>
        <p:nvSpPr>
          <p:cNvPr id="268" name="Google Shape;268;p48"/>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8"/>
          <p:cNvSpPr txBox="1"/>
          <p:nvPr/>
        </p:nvSpPr>
        <p:spPr>
          <a:xfrm>
            <a:off x="247175" y="2231550"/>
            <a:ext cx="4434000" cy="68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28C8E5"/>
                </a:solidFill>
                <a:latin typeface="Montserrat"/>
                <a:ea typeface="Montserrat"/>
                <a:cs typeface="Montserrat"/>
                <a:sym typeface="Montserrat"/>
              </a:rPr>
              <a:t>This should be you...</a:t>
            </a:r>
            <a:endParaRPr sz="3000">
              <a:solidFill>
                <a:srgbClr val="444444"/>
              </a:solidFill>
              <a:latin typeface="Montserrat"/>
              <a:ea typeface="Montserrat"/>
              <a:cs typeface="Montserrat"/>
              <a:sym typeface="Montserrat"/>
            </a:endParaRPr>
          </a:p>
          <a:p>
            <a:pPr indent="0" lvl="0" marL="0" rtl="0" algn="ctr">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ctr">
              <a:spcBef>
                <a:spcPts val="0"/>
              </a:spcBef>
              <a:spcAft>
                <a:spcPts val="0"/>
              </a:spcAft>
              <a:buNone/>
            </a:pPr>
            <a:r>
              <a:t/>
            </a:r>
            <a:endParaRPr sz="1800">
              <a:solidFill>
                <a:srgbClr val="444444"/>
              </a:solidFill>
              <a:latin typeface="Montserrat Medium"/>
              <a:ea typeface="Montserrat Medium"/>
              <a:cs typeface="Montserrat Medium"/>
              <a:sym typeface="Montserrat Medium"/>
            </a:endParaRPr>
          </a:p>
        </p:txBody>
      </p:sp>
      <p:pic>
        <p:nvPicPr>
          <p:cNvPr id="270" name="Google Shape;270;p48"/>
          <p:cNvPicPr preferRelativeResize="0"/>
          <p:nvPr/>
        </p:nvPicPr>
        <p:blipFill>
          <a:blip r:embed="rId3">
            <a:alphaModFix/>
          </a:blip>
          <a:stretch>
            <a:fillRect/>
          </a:stretch>
        </p:blipFill>
        <p:spPr>
          <a:xfrm>
            <a:off x="4447700" y="666398"/>
            <a:ext cx="4696300" cy="37561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4" name="Shape 274"/>
        <p:cNvGrpSpPr/>
        <p:nvPr/>
      </p:nvGrpSpPr>
      <p:grpSpPr>
        <a:xfrm>
          <a:off x="0" y="0"/>
          <a:ext cx="0" cy="0"/>
          <a:chOff x="0" y="0"/>
          <a:chExt cx="0" cy="0"/>
        </a:xfrm>
      </p:grpSpPr>
      <p:sp>
        <p:nvSpPr>
          <p:cNvPr id="275" name="Google Shape;275;p49"/>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9"/>
          <p:cNvSpPr txBox="1"/>
          <p:nvPr/>
        </p:nvSpPr>
        <p:spPr>
          <a:xfrm>
            <a:off x="294900" y="2254500"/>
            <a:ext cx="85542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FFFFFF"/>
                </a:solidFill>
                <a:latin typeface="Montserrat"/>
                <a:ea typeface="Montserrat"/>
                <a:cs typeface="Montserrat"/>
                <a:sym typeface="Montserrat"/>
              </a:rPr>
              <a:t>When it comes to Web Development...</a:t>
            </a:r>
            <a:endParaRPr sz="3300">
              <a:solidFill>
                <a:srgbClr val="FFFFFF"/>
              </a:solidFill>
              <a:latin typeface="Montserrat"/>
              <a:ea typeface="Montserrat"/>
              <a:cs typeface="Montserrat"/>
              <a:sym typeface="Montserrat"/>
            </a:endParaRPr>
          </a:p>
        </p:txBody>
      </p:sp>
      <p:sp>
        <p:nvSpPr>
          <p:cNvPr id="277" name="Google Shape;277;p49"/>
          <p:cNvSpPr txBox="1"/>
          <p:nvPr/>
        </p:nvSpPr>
        <p:spPr>
          <a:xfrm>
            <a:off x="600275" y="1923700"/>
            <a:ext cx="34380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Medium"/>
                <a:ea typeface="Montserrat Medium"/>
                <a:cs typeface="Montserrat Medium"/>
                <a:sym typeface="Montserrat Medium"/>
              </a:rPr>
              <a:t>Our mantra for today and beyond...</a:t>
            </a:r>
            <a:endParaRPr>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6" name="Shape 136"/>
        <p:cNvGrpSpPr/>
        <p:nvPr/>
      </p:nvGrpSpPr>
      <p:grpSpPr>
        <a:xfrm>
          <a:off x="0" y="0"/>
          <a:ext cx="0" cy="0"/>
          <a:chOff x="0" y="0"/>
          <a:chExt cx="0" cy="0"/>
        </a:xfrm>
      </p:grpSpPr>
      <p:sp>
        <p:nvSpPr>
          <p:cNvPr id="137" name="Google Shape;137;p32"/>
          <p:cNvSpPr/>
          <p:nvPr/>
        </p:nvSpPr>
        <p:spPr>
          <a:xfrm>
            <a:off x="0" y="823850"/>
            <a:ext cx="2418000" cy="37449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2"/>
          <p:cNvSpPr txBox="1"/>
          <p:nvPr/>
        </p:nvSpPr>
        <p:spPr>
          <a:xfrm>
            <a:off x="179675" y="315550"/>
            <a:ext cx="8517900" cy="40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8C8E5"/>
                </a:solidFill>
                <a:latin typeface="Montserrat Medium"/>
                <a:ea typeface="Montserrat Medium"/>
                <a:cs typeface="Montserrat Medium"/>
                <a:sym typeface="Montserrat Medium"/>
              </a:rPr>
              <a:t>Instructor</a:t>
            </a:r>
            <a:r>
              <a:rPr lang="en" sz="2400">
                <a:solidFill>
                  <a:srgbClr val="28C8E5"/>
                </a:solidFill>
                <a:latin typeface="Montserrat Light"/>
                <a:ea typeface="Montserrat Light"/>
                <a:cs typeface="Montserrat Light"/>
                <a:sym typeface="Montserrat Light"/>
              </a:rPr>
              <a:t> - Jerome Chenette</a:t>
            </a:r>
            <a:endParaRPr sz="2400">
              <a:solidFill>
                <a:srgbClr val="23B1CB"/>
              </a:solidFill>
              <a:latin typeface="Montserrat Medium"/>
              <a:ea typeface="Montserrat Medium"/>
              <a:cs typeface="Montserrat Medium"/>
              <a:sym typeface="Montserrat Medium"/>
            </a:endParaRPr>
          </a:p>
        </p:txBody>
      </p:sp>
      <p:sp>
        <p:nvSpPr>
          <p:cNvPr id="139" name="Google Shape;139;p32"/>
          <p:cNvSpPr txBox="1"/>
          <p:nvPr/>
        </p:nvSpPr>
        <p:spPr>
          <a:xfrm>
            <a:off x="271725" y="4568750"/>
            <a:ext cx="3011700" cy="25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Montserrat"/>
              <a:ea typeface="Montserrat"/>
              <a:cs typeface="Montserrat"/>
              <a:sym typeface="Montserrat"/>
            </a:endParaRPr>
          </a:p>
        </p:txBody>
      </p:sp>
      <p:sp>
        <p:nvSpPr>
          <p:cNvPr id="140" name="Google Shape;140;p32"/>
          <p:cNvSpPr txBox="1"/>
          <p:nvPr/>
        </p:nvSpPr>
        <p:spPr>
          <a:xfrm>
            <a:off x="3424453" y="2440247"/>
            <a:ext cx="5719500" cy="238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1B8BA0"/>
              </a:solidFill>
              <a:latin typeface="Montserrat"/>
              <a:ea typeface="Montserrat"/>
              <a:cs typeface="Montserrat"/>
              <a:sym typeface="Montserrat"/>
            </a:endParaRPr>
          </a:p>
          <a:p>
            <a:pPr indent="0" lvl="0" marL="0" rtl="0" algn="l">
              <a:spcBef>
                <a:spcPts val="0"/>
              </a:spcBef>
              <a:spcAft>
                <a:spcPts val="0"/>
              </a:spcAft>
              <a:buNone/>
            </a:pPr>
            <a:r>
              <a:rPr b="1" lang="en" sz="1400" u="sng">
                <a:solidFill>
                  <a:schemeClr val="dk1"/>
                </a:solidFill>
                <a:latin typeface="Montserrat"/>
                <a:ea typeface="Montserrat"/>
                <a:cs typeface="Montserrat"/>
                <a:sym typeface="Montserrat"/>
              </a:rPr>
              <a:t>Code Related</a:t>
            </a:r>
            <a:endParaRPr b="1" sz="1400" u="sng">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solidFill>
                  <a:schemeClr val="dk1"/>
                </a:solidFill>
                <a:latin typeface="Montserrat"/>
                <a:ea typeface="Montserrat"/>
                <a:cs typeface="Montserrat"/>
                <a:sym typeface="Montserrat"/>
              </a:rPr>
              <a:t>Over 1</a:t>
            </a:r>
            <a:r>
              <a:rPr lang="en">
                <a:solidFill>
                  <a:schemeClr val="dk1"/>
                </a:solidFill>
                <a:latin typeface="Montserrat"/>
                <a:ea typeface="Montserrat"/>
                <a:cs typeface="Montserrat"/>
                <a:sym typeface="Montserrat"/>
              </a:rPr>
              <a:t>5</a:t>
            </a:r>
            <a:r>
              <a:rPr lang="en" sz="1400">
                <a:solidFill>
                  <a:schemeClr val="dk1"/>
                </a:solidFill>
                <a:latin typeface="Montserrat"/>
                <a:ea typeface="Montserrat"/>
                <a:cs typeface="Montserrat"/>
                <a:sym typeface="Montserrat"/>
              </a:rPr>
              <a:t> years coding, (with plenty of experience being a n00b at it.)</a:t>
            </a: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solidFill>
                  <a:schemeClr val="dk1"/>
                </a:solidFill>
                <a:latin typeface="Montserrat"/>
                <a:ea typeface="Montserrat"/>
                <a:cs typeface="Montserrat"/>
                <a:sym typeface="Montserrat"/>
              </a:rPr>
              <a:t>Teaching and Curriculum Design for the past </a:t>
            </a:r>
            <a:r>
              <a:rPr lang="en">
                <a:solidFill>
                  <a:schemeClr val="dk1"/>
                </a:solidFill>
                <a:latin typeface="Montserrat"/>
                <a:ea typeface="Montserrat"/>
                <a:cs typeface="Montserrat"/>
                <a:sym typeface="Montserrat"/>
              </a:rPr>
              <a:t>4</a:t>
            </a:r>
            <a:r>
              <a:rPr lang="en" sz="1400">
                <a:solidFill>
                  <a:schemeClr val="dk1"/>
                </a:solidFill>
                <a:latin typeface="Montserrat"/>
                <a:ea typeface="Montserrat"/>
                <a:cs typeface="Montserrat"/>
                <a:sym typeface="Montserrat"/>
              </a:rPr>
              <a:t> years</a:t>
            </a: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solidFill>
                  <a:schemeClr val="dk1"/>
                </a:solidFill>
                <a:latin typeface="Montserrat"/>
                <a:ea typeface="Montserrat"/>
                <a:cs typeface="Montserrat"/>
                <a:sym typeface="Montserrat"/>
              </a:rPr>
              <a:t>Worked in the Node, Ruby, and Python Community</a:t>
            </a: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solidFill>
                  <a:schemeClr val="dk1"/>
                </a:solidFill>
                <a:latin typeface="Montserrat"/>
                <a:ea typeface="Montserrat"/>
                <a:cs typeface="Montserrat"/>
                <a:sym typeface="Montserrat"/>
              </a:rPr>
              <a:t>Instructed the Data and Web Dev Course (</a:t>
            </a:r>
            <a:r>
              <a:rPr b="1" lang="en">
                <a:solidFill>
                  <a:schemeClr val="dk1"/>
                </a:solidFill>
                <a:latin typeface="Montserrat"/>
                <a:ea typeface="Montserrat"/>
                <a:cs typeface="Montserrat"/>
                <a:sym typeface="Montserrat"/>
              </a:rPr>
              <a:t>15</a:t>
            </a:r>
            <a:r>
              <a:rPr b="1" lang="en" sz="1400">
                <a:solidFill>
                  <a:schemeClr val="dk1"/>
                </a:solidFill>
                <a:latin typeface="Montserrat"/>
                <a:ea typeface="Montserrat"/>
                <a:cs typeface="Montserrat"/>
                <a:sym typeface="Montserrat"/>
              </a:rPr>
              <a:t>th class</a:t>
            </a:r>
            <a:r>
              <a:rPr lang="en" sz="1400">
                <a:solidFill>
                  <a:schemeClr val="dk1"/>
                </a:solidFill>
                <a:latin typeface="Montserrat"/>
                <a:ea typeface="Montserrat"/>
                <a:cs typeface="Montserrat"/>
                <a:sym typeface="Montserrat"/>
              </a:rPr>
              <a:t>)</a:t>
            </a:r>
            <a:r>
              <a:rPr lang="en">
                <a:solidFill>
                  <a:schemeClr val="dk1"/>
                </a:solidFill>
                <a:latin typeface="Montserrat"/>
                <a:ea typeface="Montserrat"/>
                <a:cs typeface="Montserrat"/>
                <a:sym typeface="Montserrat"/>
              </a:rPr>
              <a:t>, 3rd online</a:t>
            </a:r>
            <a:endParaRPr b="1" sz="1400" u="sng">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International Traveler , Outdoor Enthusiast</a:t>
            </a: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Cat Lover &amp; new Dad </a:t>
            </a: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P</a:t>
            </a:r>
            <a:r>
              <a:rPr lang="en" sz="1400">
                <a:solidFill>
                  <a:schemeClr val="dk1"/>
                </a:solidFill>
                <a:latin typeface="Montserrat"/>
                <a:ea typeface="Montserrat"/>
                <a:cs typeface="Montserrat"/>
                <a:sym typeface="Montserrat"/>
              </a:rPr>
              <a:t>rior subscriber to the man bun movement  - </a:t>
            </a:r>
            <a:r>
              <a:rPr lang="en">
                <a:solidFill>
                  <a:schemeClr val="dk1"/>
                </a:solidFill>
                <a:latin typeface="Montserrat"/>
                <a:ea typeface="Montserrat"/>
                <a:cs typeface="Montserrat"/>
                <a:sym typeface="Montserrat"/>
              </a:rPr>
              <a:t>self stylist</a:t>
            </a: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Former SF || Now North Bay </a:t>
            </a: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Taught surfing, ESL, Snowboarding</a:t>
            </a:r>
            <a:endParaRPr sz="14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4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400">
              <a:solidFill>
                <a:srgbClr val="444444"/>
              </a:solidFill>
              <a:highlight>
                <a:srgbClr val="FFFFFF"/>
              </a:highlight>
              <a:latin typeface="Montserrat"/>
              <a:ea typeface="Montserrat"/>
              <a:cs typeface="Montserrat"/>
              <a:sym typeface="Montserrat"/>
            </a:endParaRPr>
          </a:p>
        </p:txBody>
      </p:sp>
      <p:pic>
        <p:nvPicPr>
          <p:cNvPr id="141" name="Google Shape;141;p32"/>
          <p:cNvPicPr preferRelativeResize="0"/>
          <p:nvPr/>
        </p:nvPicPr>
        <p:blipFill>
          <a:blip r:embed="rId3">
            <a:alphaModFix/>
          </a:blip>
          <a:stretch>
            <a:fillRect/>
          </a:stretch>
        </p:blipFill>
        <p:spPr>
          <a:xfrm>
            <a:off x="271725" y="1113780"/>
            <a:ext cx="3152728" cy="3284782"/>
          </a:xfrm>
          <a:prstGeom prst="rect">
            <a:avLst/>
          </a:prstGeom>
          <a:noFill/>
          <a:ln>
            <a:noFill/>
          </a:ln>
        </p:spPr>
      </p:pic>
      <p:pic>
        <p:nvPicPr>
          <p:cNvPr id="142" name="Google Shape;142;p32"/>
          <p:cNvPicPr preferRelativeResize="0"/>
          <p:nvPr/>
        </p:nvPicPr>
        <p:blipFill>
          <a:blip r:embed="rId4">
            <a:alphaModFix/>
          </a:blip>
          <a:stretch>
            <a:fillRect/>
          </a:stretch>
        </p:blipFill>
        <p:spPr>
          <a:xfrm>
            <a:off x="4819715" y="109903"/>
            <a:ext cx="1318013" cy="615459"/>
          </a:xfrm>
          <a:prstGeom prst="rect">
            <a:avLst/>
          </a:prstGeom>
          <a:noFill/>
          <a:ln>
            <a:noFill/>
          </a:ln>
        </p:spPr>
      </p:pic>
      <p:pic>
        <p:nvPicPr>
          <p:cNvPr id="143" name="Google Shape;143;p32"/>
          <p:cNvPicPr preferRelativeResize="0"/>
          <p:nvPr/>
        </p:nvPicPr>
        <p:blipFill>
          <a:blip r:embed="rId5">
            <a:alphaModFix/>
          </a:blip>
          <a:stretch>
            <a:fillRect/>
          </a:stretch>
        </p:blipFill>
        <p:spPr>
          <a:xfrm>
            <a:off x="5236321" y="550793"/>
            <a:ext cx="1318013" cy="577647"/>
          </a:xfrm>
          <a:prstGeom prst="rect">
            <a:avLst/>
          </a:prstGeom>
          <a:noFill/>
          <a:ln>
            <a:noFill/>
          </a:ln>
        </p:spPr>
      </p:pic>
      <p:pic>
        <p:nvPicPr>
          <p:cNvPr id="144" name="Google Shape;144;p32"/>
          <p:cNvPicPr preferRelativeResize="0"/>
          <p:nvPr/>
        </p:nvPicPr>
        <p:blipFill>
          <a:blip r:embed="rId6">
            <a:alphaModFix/>
          </a:blip>
          <a:stretch>
            <a:fillRect/>
          </a:stretch>
        </p:blipFill>
        <p:spPr>
          <a:xfrm>
            <a:off x="6247644" y="109903"/>
            <a:ext cx="1838414" cy="965377"/>
          </a:xfrm>
          <a:prstGeom prst="rect">
            <a:avLst/>
          </a:prstGeom>
          <a:noFill/>
          <a:ln>
            <a:noFill/>
          </a:ln>
        </p:spPr>
      </p:pic>
      <p:pic>
        <p:nvPicPr>
          <p:cNvPr id="145" name="Google Shape;145;p32"/>
          <p:cNvPicPr preferRelativeResize="0"/>
          <p:nvPr/>
        </p:nvPicPr>
        <p:blipFill>
          <a:blip r:embed="rId7">
            <a:alphaModFix/>
          </a:blip>
          <a:stretch>
            <a:fillRect/>
          </a:stretch>
        </p:blipFill>
        <p:spPr>
          <a:xfrm>
            <a:off x="7576104" y="109903"/>
            <a:ext cx="1258452" cy="577650"/>
          </a:xfrm>
          <a:prstGeom prst="rect">
            <a:avLst/>
          </a:prstGeom>
          <a:noFill/>
          <a:ln>
            <a:noFill/>
          </a:ln>
        </p:spPr>
      </p:pic>
      <p:pic>
        <p:nvPicPr>
          <p:cNvPr id="146" name="Google Shape;146;p32"/>
          <p:cNvPicPr preferRelativeResize="0"/>
          <p:nvPr/>
        </p:nvPicPr>
        <p:blipFill>
          <a:blip r:embed="rId8">
            <a:alphaModFix/>
          </a:blip>
          <a:stretch>
            <a:fillRect/>
          </a:stretch>
        </p:blipFill>
        <p:spPr>
          <a:xfrm>
            <a:off x="7778419" y="873225"/>
            <a:ext cx="853828" cy="435808"/>
          </a:xfrm>
          <a:prstGeom prst="rect">
            <a:avLst/>
          </a:prstGeom>
          <a:noFill/>
          <a:ln>
            <a:noFill/>
          </a:ln>
        </p:spPr>
      </p:pic>
      <p:pic>
        <p:nvPicPr>
          <p:cNvPr id="147" name="Google Shape;147;p32"/>
          <p:cNvPicPr preferRelativeResize="0"/>
          <p:nvPr/>
        </p:nvPicPr>
        <p:blipFill>
          <a:blip r:embed="rId9">
            <a:alphaModFix/>
          </a:blip>
          <a:stretch>
            <a:fillRect/>
          </a:stretch>
        </p:blipFill>
        <p:spPr>
          <a:xfrm>
            <a:off x="6396141" y="1093740"/>
            <a:ext cx="572093" cy="577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0"/>
          <p:cNvSpPr txBox="1"/>
          <p:nvPr>
            <p:ph type="ctrTitle"/>
          </p:nvPr>
        </p:nvSpPr>
        <p:spPr>
          <a:xfrm>
            <a:off x="311700" y="2571750"/>
            <a:ext cx="8520600" cy="3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28C8E5"/>
                </a:solidFill>
                <a:latin typeface="Montserrat Black"/>
                <a:ea typeface="Montserrat Black"/>
                <a:cs typeface="Montserrat Black"/>
                <a:sym typeface="Montserrat Black"/>
              </a:rPr>
              <a:t>I know nothing...</a:t>
            </a:r>
            <a:endParaRPr sz="1800">
              <a:solidFill>
                <a:srgbClr val="28C8E5"/>
              </a:solidFill>
              <a:latin typeface="Montserrat Black"/>
              <a:ea typeface="Montserrat Black"/>
              <a:cs typeface="Montserrat Black"/>
              <a:sym typeface="Montserrat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6" name="Shape 286"/>
        <p:cNvGrpSpPr/>
        <p:nvPr/>
      </p:nvGrpSpPr>
      <p:grpSpPr>
        <a:xfrm>
          <a:off x="0" y="0"/>
          <a:ext cx="0" cy="0"/>
          <a:chOff x="0" y="0"/>
          <a:chExt cx="0" cy="0"/>
        </a:xfrm>
      </p:grpSpPr>
      <p:sp>
        <p:nvSpPr>
          <p:cNvPr id="287" name="Google Shape;287;p51"/>
          <p:cNvSpPr/>
          <p:nvPr/>
        </p:nvSpPr>
        <p:spPr>
          <a:xfrm>
            <a:off x="-25"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1"/>
          <p:cNvSpPr txBox="1"/>
          <p:nvPr/>
        </p:nvSpPr>
        <p:spPr>
          <a:xfrm>
            <a:off x="4808475" y="1759938"/>
            <a:ext cx="3604800" cy="162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Montserrat Light"/>
                <a:ea typeface="Montserrat Light"/>
                <a:cs typeface="Montserrat Light"/>
                <a:sym typeface="Montserrat Light"/>
              </a:rPr>
              <a:t>The path of</a:t>
            </a:r>
            <a:endParaRPr sz="2400">
              <a:solidFill>
                <a:srgbClr val="FFFFFF"/>
              </a:solidFill>
              <a:latin typeface="Montserrat Light"/>
              <a:ea typeface="Montserrat Light"/>
              <a:cs typeface="Montserrat Light"/>
              <a:sym typeface="Montserrat Light"/>
            </a:endParaRPr>
          </a:p>
          <a:p>
            <a:pPr indent="0" lvl="0" marL="0" rtl="0" algn="r">
              <a:spcBef>
                <a:spcPts val="0"/>
              </a:spcBef>
              <a:spcAft>
                <a:spcPts val="0"/>
              </a:spcAft>
              <a:buNone/>
            </a:pPr>
            <a:r>
              <a:rPr lang="en" sz="4800">
                <a:solidFill>
                  <a:srgbClr val="FFFFFF"/>
                </a:solidFill>
                <a:latin typeface="Montserrat Medium"/>
                <a:ea typeface="Montserrat Medium"/>
                <a:cs typeface="Montserrat Medium"/>
                <a:sym typeface="Montserrat Medium"/>
              </a:rPr>
              <a:t>Learning</a:t>
            </a:r>
            <a:endParaRPr sz="4800">
              <a:solidFill>
                <a:srgbClr val="FFFFFF"/>
              </a:solidFill>
              <a:latin typeface="Montserrat Medium"/>
              <a:ea typeface="Montserrat Medium"/>
              <a:cs typeface="Montserrat Medium"/>
              <a:sym typeface="Montserrat Medium"/>
            </a:endParaRPr>
          </a:p>
        </p:txBody>
      </p:sp>
      <p:pic>
        <p:nvPicPr>
          <p:cNvPr id="289" name="Google Shape;289;p51"/>
          <p:cNvPicPr preferRelativeResize="0"/>
          <p:nvPr/>
        </p:nvPicPr>
        <p:blipFill rotWithShape="1">
          <a:blip r:embed="rId3">
            <a:alphaModFix/>
          </a:blip>
          <a:srcRect b="0" l="29907" r="31630" t="0"/>
          <a:stretch/>
        </p:blipFill>
        <p:spPr>
          <a:xfrm>
            <a:off x="0" y="0"/>
            <a:ext cx="2967403"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52"/>
          <p:cNvSpPr txBox="1"/>
          <p:nvPr/>
        </p:nvSpPr>
        <p:spPr>
          <a:xfrm>
            <a:off x="311938" y="1835013"/>
            <a:ext cx="40656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8C8E5"/>
                </a:solidFill>
                <a:latin typeface="Montserrat"/>
                <a:ea typeface="Montserrat"/>
                <a:cs typeface="Montserrat"/>
                <a:sym typeface="Montserrat"/>
              </a:rPr>
              <a:t>Nothing comes easy...</a:t>
            </a:r>
            <a:endParaRPr sz="1800">
              <a:solidFill>
                <a:srgbClr val="28C8E5"/>
              </a:solidFill>
              <a:latin typeface="Montserrat"/>
              <a:ea typeface="Montserrat"/>
              <a:cs typeface="Montserrat"/>
              <a:sym typeface="Montserrat"/>
            </a:endParaRPr>
          </a:p>
        </p:txBody>
      </p:sp>
      <p:sp>
        <p:nvSpPr>
          <p:cNvPr id="295" name="Google Shape;295;p52"/>
          <p:cNvSpPr txBox="1"/>
          <p:nvPr/>
        </p:nvSpPr>
        <p:spPr>
          <a:xfrm>
            <a:off x="311938" y="2162488"/>
            <a:ext cx="7224000" cy="12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444444"/>
                </a:solidFill>
                <a:latin typeface="Montserrat"/>
                <a:ea typeface="Montserrat"/>
                <a:cs typeface="Montserrat"/>
                <a:sym typeface="Montserrat"/>
              </a:rPr>
              <a:t>As students, you will face</a:t>
            </a:r>
            <a:r>
              <a:rPr lang="en" sz="3600"/>
              <a:t> </a:t>
            </a:r>
            <a:endParaRPr sz="3600"/>
          </a:p>
          <a:p>
            <a:pPr indent="0" lvl="0" marL="0" rtl="0" algn="l">
              <a:spcBef>
                <a:spcPts val="0"/>
              </a:spcBef>
              <a:spcAft>
                <a:spcPts val="0"/>
              </a:spcAft>
              <a:buNone/>
            </a:pPr>
            <a:r>
              <a:rPr b="1" lang="en" sz="3600">
                <a:solidFill>
                  <a:srgbClr val="28C8E5"/>
                </a:solidFill>
                <a:latin typeface="Montserrat"/>
                <a:ea typeface="Montserrat"/>
                <a:cs typeface="Montserrat"/>
                <a:sym typeface="Montserrat"/>
              </a:rPr>
              <a:t>three huge obstacles</a:t>
            </a:r>
            <a:endParaRPr b="1" sz="3600">
              <a:solidFill>
                <a:srgbClr val="28C8E5"/>
              </a:solidFill>
              <a:latin typeface="Montserrat"/>
              <a:ea typeface="Montserrat"/>
              <a:cs typeface="Montserrat"/>
              <a:sym typeface="Montserrat"/>
            </a:endParaRPr>
          </a:p>
        </p:txBody>
      </p:sp>
      <p:pic>
        <p:nvPicPr>
          <p:cNvPr id="296" name="Google Shape;296;p52"/>
          <p:cNvPicPr preferRelativeResize="0"/>
          <p:nvPr/>
        </p:nvPicPr>
        <p:blipFill>
          <a:blip r:embed="rId3">
            <a:alphaModFix/>
          </a:blip>
          <a:stretch>
            <a:fillRect/>
          </a:stretch>
        </p:blipFill>
        <p:spPr>
          <a:xfrm>
            <a:off x="6364938" y="1642900"/>
            <a:ext cx="2476917" cy="18576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0" name="Shape 300"/>
        <p:cNvGrpSpPr/>
        <p:nvPr/>
      </p:nvGrpSpPr>
      <p:grpSpPr>
        <a:xfrm>
          <a:off x="0" y="0"/>
          <a:ext cx="0" cy="0"/>
          <a:chOff x="0" y="0"/>
          <a:chExt cx="0" cy="0"/>
        </a:xfrm>
      </p:grpSpPr>
      <p:sp>
        <p:nvSpPr>
          <p:cNvPr id="301" name="Google Shape;301;p53"/>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02" name="Google Shape;302;p53"/>
          <p:cNvSpPr txBox="1"/>
          <p:nvPr/>
        </p:nvSpPr>
        <p:spPr>
          <a:xfrm>
            <a:off x="942900" y="806388"/>
            <a:ext cx="7258200" cy="9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FFFFFF"/>
                </a:solidFill>
                <a:latin typeface="Montserrat"/>
                <a:ea typeface="Montserrat"/>
                <a:cs typeface="Montserrat"/>
                <a:sym typeface="Montserrat"/>
              </a:rPr>
              <a:t>Obstacle 1 -</a:t>
            </a:r>
            <a:r>
              <a:rPr lang="en" sz="3300">
                <a:solidFill>
                  <a:srgbClr val="FFFFFF"/>
                </a:solidFill>
                <a:latin typeface="Montserrat Medium"/>
                <a:ea typeface="Montserrat Medium"/>
                <a:cs typeface="Montserrat Medium"/>
                <a:sym typeface="Montserrat Medium"/>
              </a:rPr>
              <a:t> The Great Confusion</a:t>
            </a:r>
            <a:endParaRPr sz="3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Clr>
                <a:schemeClr val="dk1"/>
              </a:buClr>
              <a:buSzPts val="1100"/>
              <a:buFont typeface="Arial"/>
              <a:buNone/>
            </a:pPr>
            <a:r>
              <a:rPr lang="en" sz="2400">
                <a:solidFill>
                  <a:schemeClr val="lt1"/>
                </a:solidFill>
                <a:latin typeface="Montserrat"/>
                <a:ea typeface="Montserrat"/>
                <a:cs typeface="Montserrat"/>
                <a:sym typeface="Montserrat"/>
              </a:rPr>
              <a:t>My code works… my code doesn’t work...</a:t>
            </a:r>
            <a:endParaRPr sz="3300">
              <a:solidFill>
                <a:srgbClr val="FFFFFF"/>
              </a:solidFill>
              <a:latin typeface="Montserrat Medium"/>
              <a:ea typeface="Montserrat Medium"/>
              <a:cs typeface="Montserrat Medium"/>
              <a:sym typeface="Montserrat Medium"/>
            </a:endParaRPr>
          </a:p>
        </p:txBody>
      </p:sp>
      <p:pic>
        <p:nvPicPr>
          <p:cNvPr id="303" name="Google Shape;303;p53"/>
          <p:cNvPicPr preferRelativeResize="0"/>
          <p:nvPr/>
        </p:nvPicPr>
        <p:blipFill>
          <a:blip r:embed="rId3">
            <a:alphaModFix/>
          </a:blip>
          <a:stretch>
            <a:fillRect/>
          </a:stretch>
        </p:blipFill>
        <p:spPr>
          <a:xfrm>
            <a:off x="2376475" y="1955863"/>
            <a:ext cx="4391025" cy="2381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4"/>
          <p:cNvSpPr txBox="1"/>
          <p:nvPr>
            <p:ph type="ctrTitle"/>
          </p:nvPr>
        </p:nvSpPr>
        <p:spPr>
          <a:xfrm>
            <a:off x="311700" y="784500"/>
            <a:ext cx="8520600" cy="3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28C8E5"/>
                </a:solidFill>
                <a:latin typeface="Montserrat"/>
                <a:ea typeface="Montserrat"/>
                <a:cs typeface="Montserrat"/>
                <a:sym typeface="Montserrat"/>
              </a:rPr>
              <a:t>Obstacle 2</a:t>
            </a:r>
            <a:r>
              <a:rPr lang="en" sz="3000">
                <a:solidFill>
                  <a:srgbClr val="28C8E5"/>
                </a:solidFill>
                <a:latin typeface="Montserrat Black"/>
                <a:ea typeface="Montserrat Black"/>
                <a:cs typeface="Montserrat Black"/>
                <a:sym typeface="Montserrat Black"/>
              </a:rPr>
              <a:t> </a:t>
            </a:r>
            <a:r>
              <a:rPr lang="en" sz="3000">
                <a:solidFill>
                  <a:srgbClr val="28C8E5"/>
                </a:solidFill>
                <a:latin typeface="Montserrat"/>
                <a:ea typeface="Montserrat"/>
                <a:cs typeface="Montserrat"/>
                <a:sym typeface="Montserrat"/>
              </a:rPr>
              <a:t>-</a:t>
            </a:r>
            <a:r>
              <a:rPr lang="en" sz="3000">
                <a:solidFill>
                  <a:srgbClr val="28C8E5"/>
                </a:solidFill>
                <a:latin typeface="Montserrat Black"/>
                <a:ea typeface="Montserrat Black"/>
                <a:cs typeface="Montserrat Black"/>
                <a:sym typeface="Montserrat Black"/>
              </a:rPr>
              <a:t> </a:t>
            </a:r>
            <a:r>
              <a:rPr lang="en" sz="3000">
                <a:solidFill>
                  <a:srgbClr val="28C8E5"/>
                </a:solidFill>
                <a:latin typeface="Montserrat Medium"/>
                <a:ea typeface="Montserrat Medium"/>
                <a:cs typeface="Montserrat Medium"/>
                <a:sym typeface="Montserrat Medium"/>
              </a:rPr>
              <a:t>The Great Doubt</a:t>
            </a:r>
            <a:endParaRPr sz="3000">
              <a:solidFill>
                <a:srgbClr val="28C8E5"/>
              </a:solidFill>
              <a:latin typeface="Montserrat Medium"/>
              <a:ea typeface="Montserrat Medium"/>
              <a:cs typeface="Montserrat Medium"/>
              <a:sym typeface="Montserrat Medium"/>
            </a:endParaRPr>
          </a:p>
        </p:txBody>
      </p:sp>
      <p:pic>
        <p:nvPicPr>
          <p:cNvPr id="309" name="Google Shape;309;p54"/>
          <p:cNvPicPr preferRelativeResize="0"/>
          <p:nvPr/>
        </p:nvPicPr>
        <p:blipFill>
          <a:blip r:embed="rId3">
            <a:alphaModFix/>
          </a:blip>
          <a:stretch>
            <a:fillRect/>
          </a:stretch>
        </p:blipFill>
        <p:spPr>
          <a:xfrm>
            <a:off x="2286000" y="1300163"/>
            <a:ext cx="4572000" cy="2543175"/>
          </a:xfrm>
          <a:prstGeom prst="rect">
            <a:avLst/>
          </a:prstGeom>
          <a:noFill/>
          <a:ln>
            <a:noFill/>
          </a:ln>
        </p:spPr>
      </p:pic>
      <p:sp>
        <p:nvSpPr>
          <p:cNvPr id="310" name="Google Shape;310;p54"/>
          <p:cNvSpPr txBox="1"/>
          <p:nvPr/>
        </p:nvSpPr>
        <p:spPr>
          <a:xfrm>
            <a:off x="1420350" y="4014325"/>
            <a:ext cx="6303300" cy="5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4444"/>
                </a:solidFill>
                <a:latin typeface="Montserrat"/>
                <a:ea typeface="Montserrat"/>
                <a:cs typeface="Montserrat"/>
                <a:sym typeface="Montserrat"/>
              </a:rPr>
              <a:t>Imposter Syndrome is a real thing. Don’t let it deter you!</a:t>
            </a:r>
            <a:endParaRPr>
              <a:solidFill>
                <a:srgbClr val="444444"/>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4" name="Shape 314"/>
        <p:cNvGrpSpPr/>
        <p:nvPr/>
      </p:nvGrpSpPr>
      <p:grpSpPr>
        <a:xfrm>
          <a:off x="0" y="0"/>
          <a:ext cx="0" cy="0"/>
          <a:chOff x="0" y="0"/>
          <a:chExt cx="0" cy="0"/>
        </a:xfrm>
      </p:grpSpPr>
      <p:sp>
        <p:nvSpPr>
          <p:cNvPr id="315" name="Google Shape;315;p55"/>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16" name="Google Shape;316;p55"/>
          <p:cNvSpPr txBox="1"/>
          <p:nvPr/>
        </p:nvSpPr>
        <p:spPr>
          <a:xfrm>
            <a:off x="1440900" y="522313"/>
            <a:ext cx="6262200" cy="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Montserrat"/>
                <a:ea typeface="Montserrat"/>
                <a:cs typeface="Montserrat"/>
                <a:sym typeface="Montserrat"/>
              </a:rPr>
              <a:t>Obstacle 3 - </a:t>
            </a:r>
            <a:r>
              <a:rPr b="1" lang="en" sz="2400">
                <a:solidFill>
                  <a:srgbClr val="FFFFFF"/>
                </a:solidFill>
                <a:latin typeface="Montserrat"/>
                <a:ea typeface="Montserrat"/>
                <a:cs typeface="Montserrat"/>
                <a:sym typeface="Montserrat"/>
              </a:rPr>
              <a:t>The Great Distance</a:t>
            </a:r>
            <a:r>
              <a:rPr lang="en" sz="2400">
                <a:solidFill>
                  <a:srgbClr val="FFFFFF"/>
                </a:solidFill>
                <a:latin typeface="Montserrat"/>
                <a:ea typeface="Montserrat"/>
                <a:cs typeface="Montserrat"/>
                <a:sym typeface="Montserrat"/>
              </a:rPr>
              <a:t> </a:t>
            </a:r>
            <a:endParaRPr sz="2400">
              <a:solidFill>
                <a:srgbClr val="FFFFFF"/>
              </a:solidFill>
              <a:latin typeface="Montserrat"/>
              <a:ea typeface="Montserrat"/>
              <a:cs typeface="Montserrat"/>
              <a:sym typeface="Montserrat"/>
            </a:endParaRPr>
          </a:p>
        </p:txBody>
      </p:sp>
      <p:pic>
        <p:nvPicPr>
          <p:cNvPr id="317" name="Google Shape;317;p55"/>
          <p:cNvPicPr preferRelativeResize="0"/>
          <p:nvPr/>
        </p:nvPicPr>
        <p:blipFill rotWithShape="1">
          <a:blip r:embed="rId3">
            <a:alphaModFix/>
          </a:blip>
          <a:srcRect b="0" l="0" r="0" t="5687"/>
          <a:stretch/>
        </p:blipFill>
        <p:spPr>
          <a:xfrm>
            <a:off x="2790038" y="1111912"/>
            <a:ext cx="3563925" cy="35092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1" name="Shape 321"/>
        <p:cNvGrpSpPr/>
        <p:nvPr/>
      </p:nvGrpSpPr>
      <p:grpSpPr>
        <a:xfrm>
          <a:off x="0" y="0"/>
          <a:ext cx="0" cy="0"/>
          <a:chOff x="0" y="0"/>
          <a:chExt cx="0" cy="0"/>
        </a:xfrm>
      </p:grpSpPr>
      <p:sp>
        <p:nvSpPr>
          <p:cNvPr id="322" name="Google Shape;322;p56"/>
          <p:cNvSpPr/>
          <p:nvPr/>
        </p:nvSpPr>
        <p:spPr>
          <a:xfrm>
            <a:off x="6221325" y="0"/>
            <a:ext cx="29226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6"/>
          <p:cNvSpPr txBox="1"/>
          <p:nvPr/>
        </p:nvSpPr>
        <p:spPr>
          <a:xfrm>
            <a:off x="995225" y="1577250"/>
            <a:ext cx="4018800" cy="19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8C8E5"/>
                </a:solidFill>
                <a:latin typeface="Montserrat Medium"/>
                <a:ea typeface="Montserrat Medium"/>
                <a:cs typeface="Montserrat Medium"/>
                <a:sym typeface="Montserrat Medium"/>
              </a:rPr>
              <a:t>Learning to Code</a:t>
            </a:r>
            <a:endParaRPr sz="2400">
              <a:solidFill>
                <a:srgbClr val="28C8E5"/>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28C8E5"/>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a:solidFill>
                  <a:srgbClr val="444444"/>
                </a:solidFill>
                <a:latin typeface="Montserrat"/>
                <a:ea typeface="Montserrat"/>
                <a:cs typeface="Montserrat"/>
                <a:sym typeface="Montserrat"/>
              </a:rPr>
              <a:t>Persisting in the face of something that feels </a:t>
            </a:r>
            <a:r>
              <a:rPr i="1" lang="en">
                <a:solidFill>
                  <a:srgbClr val="444444"/>
                </a:solidFill>
                <a:latin typeface="Montserrat"/>
                <a:ea typeface="Montserrat"/>
                <a:cs typeface="Montserrat"/>
                <a:sym typeface="Montserrat"/>
              </a:rPr>
              <a:t>incredibly hard and confusing.</a:t>
            </a:r>
            <a:endParaRPr i="1">
              <a:solidFill>
                <a:srgbClr val="444444"/>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444444"/>
                </a:solidFill>
                <a:latin typeface="Montserrat"/>
                <a:ea typeface="Montserrat"/>
                <a:cs typeface="Montserrat"/>
                <a:sym typeface="Montserrat"/>
              </a:rPr>
              <a:t>Maintaining the self-confidence necessary to believe that </a:t>
            </a:r>
            <a:r>
              <a:rPr b="1" lang="en">
                <a:solidFill>
                  <a:srgbClr val="28C8E5"/>
                </a:solidFill>
                <a:latin typeface="Montserrat"/>
                <a:ea typeface="Montserrat"/>
                <a:cs typeface="Montserrat"/>
                <a:sym typeface="Montserrat"/>
              </a:rPr>
              <a:t>YOU CAN DO THIS</a:t>
            </a:r>
            <a:endParaRPr>
              <a:solidFill>
                <a:srgbClr val="28C8E5"/>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28C8E5"/>
              </a:solidFill>
              <a:latin typeface="Montserrat"/>
              <a:ea typeface="Montserrat"/>
              <a:cs typeface="Montserrat"/>
              <a:sym typeface="Montserrat"/>
            </a:endParaRPr>
          </a:p>
        </p:txBody>
      </p:sp>
      <p:pic>
        <p:nvPicPr>
          <p:cNvPr id="324" name="Google Shape;324;p56"/>
          <p:cNvPicPr preferRelativeResize="0"/>
          <p:nvPr/>
        </p:nvPicPr>
        <p:blipFill>
          <a:blip r:embed="rId3">
            <a:alphaModFix/>
          </a:blip>
          <a:stretch>
            <a:fillRect/>
          </a:stretch>
        </p:blipFill>
        <p:spPr>
          <a:xfrm>
            <a:off x="5876913" y="1400963"/>
            <a:ext cx="3267075" cy="2409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8" name="Shape 328"/>
        <p:cNvGrpSpPr/>
        <p:nvPr/>
      </p:nvGrpSpPr>
      <p:grpSpPr>
        <a:xfrm>
          <a:off x="0" y="0"/>
          <a:ext cx="0" cy="0"/>
          <a:chOff x="0" y="0"/>
          <a:chExt cx="0" cy="0"/>
        </a:xfrm>
      </p:grpSpPr>
      <p:sp>
        <p:nvSpPr>
          <p:cNvPr id="329" name="Google Shape;329;p57"/>
          <p:cNvSpPr/>
          <p:nvPr/>
        </p:nvSpPr>
        <p:spPr>
          <a:xfrm>
            <a:off x="4475100" y="1384175"/>
            <a:ext cx="4668900" cy="2447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7"/>
          <p:cNvSpPr/>
          <p:nvPr/>
        </p:nvSpPr>
        <p:spPr>
          <a:xfrm>
            <a:off x="0" y="0"/>
            <a:ext cx="34314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7"/>
          <p:cNvSpPr txBox="1"/>
          <p:nvPr/>
        </p:nvSpPr>
        <p:spPr>
          <a:xfrm>
            <a:off x="4631250" y="909625"/>
            <a:ext cx="4018800" cy="28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28C8E5"/>
                </a:solidFill>
                <a:latin typeface="Montserrat Medium"/>
                <a:ea typeface="Montserrat Medium"/>
                <a:cs typeface="Montserrat Medium"/>
                <a:sym typeface="Montserrat Medium"/>
              </a:rPr>
              <a:t>Learning is Frustration</a:t>
            </a:r>
            <a:endParaRPr sz="2400">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solidFill>
                <a:srgbClr val="28C8E5"/>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100">
                <a:solidFill>
                  <a:srgbClr val="444444"/>
                </a:solidFill>
                <a:latin typeface="Montserrat"/>
                <a:ea typeface="Montserrat"/>
                <a:cs typeface="Montserrat"/>
                <a:sym typeface="Montserrat"/>
              </a:rPr>
              <a:t>“You can’t tell whether you’re learning something when you’re learning it—in fact, </a:t>
            </a:r>
            <a:r>
              <a:rPr b="1" lang="en" sz="1100">
                <a:solidFill>
                  <a:srgbClr val="28C8E5"/>
                </a:solidFill>
                <a:latin typeface="Montserrat"/>
                <a:ea typeface="Montserrat"/>
                <a:cs typeface="Montserrat"/>
                <a:sym typeface="Montserrat"/>
              </a:rPr>
              <a:t>learning feels a lot more like frustration</a:t>
            </a:r>
            <a:r>
              <a:rPr lang="en" sz="1100">
                <a:solidFill>
                  <a:srgbClr val="28C8E5"/>
                </a:solidFill>
                <a:latin typeface="Montserrat"/>
                <a:ea typeface="Montserrat"/>
                <a:cs typeface="Montserrat"/>
                <a:sym typeface="Montserrat"/>
              </a:rPr>
              <a:t>.</a:t>
            </a:r>
            <a:r>
              <a:rPr lang="en" sz="1100">
                <a:solidFill>
                  <a:srgbClr val="444444"/>
                </a:solidFill>
                <a:latin typeface="Montserrat"/>
                <a:ea typeface="Montserrat"/>
                <a:cs typeface="Montserrat"/>
                <a:sym typeface="Montserrat"/>
              </a:rPr>
              <a:t>”</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100">
                <a:solidFill>
                  <a:srgbClr val="444444"/>
                </a:solidFill>
                <a:latin typeface="Montserrat"/>
                <a:ea typeface="Montserrat"/>
                <a:cs typeface="Montserrat"/>
                <a:sym typeface="Montserrat"/>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28C8E5"/>
              </a:solidFill>
              <a:latin typeface="Montserrat"/>
              <a:ea typeface="Montserrat"/>
              <a:cs typeface="Montserrat"/>
              <a:sym typeface="Montserrat"/>
            </a:endParaRPr>
          </a:p>
        </p:txBody>
      </p:sp>
      <p:sp>
        <p:nvSpPr>
          <p:cNvPr id="332" name="Google Shape;332;p57"/>
          <p:cNvSpPr txBox="1"/>
          <p:nvPr/>
        </p:nvSpPr>
        <p:spPr>
          <a:xfrm>
            <a:off x="5477700" y="3831275"/>
            <a:ext cx="36663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rgbClr val="28C8E5"/>
                </a:solidFill>
                <a:latin typeface="Montserrat"/>
                <a:ea typeface="Montserrat"/>
                <a:cs typeface="Montserrat"/>
                <a:sym typeface="Montserrat"/>
              </a:rPr>
              <a:t>Jeff Dickey, Author of Write Modern Web Apps with the MEAN Stack: Mongo, Express, AngularJS, and Node.JS</a:t>
            </a:r>
            <a:endParaRPr i="1" sz="1000">
              <a:solidFill>
                <a:srgbClr val="28C8E5"/>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28C8E5"/>
              </a:solidFill>
              <a:latin typeface="Montserrat"/>
              <a:ea typeface="Montserrat"/>
              <a:cs typeface="Montserrat"/>
              <a:sym typeface="Montserrat"/>
            </a:endParaRPr>
          </a:p>
        </p:txBody>
      </p:sp>
      <p:pic>
        <p:nvPicPr>
          <p:cNvPr id="333" name="Google Shape;333;p57"/>
          <p:cNvPicPr preferRelativeResize="0"/>
          <p:nvPr/>
        </p:nvPicPr>
        <p:blipFill>
          <a:blip r:embed="rId3">
            <a:alphaModFix/>
          </a:blip>
          <a:stretch>
            <a:fillRect/>
          </a:stretch>
        </p:blipFill>
        <p:spPr>
          <a:xfrm>
            <a:off x="594675" y="771525"/>
            <a:ext cx="3429000" cy="3600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7" name="Shape 337"/>
        <p:cNvGrpSpPr/>
        <p:nvPr/>
      </p:nvGrpSpPr>
      <p:grpSpPr>
        <a:xfrm>
          <a:off x="0" y="0"/>
          <a:ext cx="0" cy="0"/>
          <a:chOff x="0" y="0"/>
          <a:chExt cx="0" cy="0"/>
        </a:xfrm>
      </p:grpSpPr>
      <p:sp>
        <p:nvSpPr>
          <p:cNvPr id="338" name="Google Shape;338;p58"/>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8"/>
          <p:cNvPicPr preferRelativeResize="0"/>
          <p:nvPr/>
        </p:nvPicPr>
        <p:blipFill>
          <a:blip r:embed="rId3">
            <a:alphaModFix/>
          </a:blip>
          <a:stretch>
            <a:fillRect/>
          </a:stretch>
        </p:blipFill>
        <p:spPr>
          <a:xfrm>
            <a:off x="6284225" y="1930088"/>
            <a:ext cx="1926751" cy="1926751"/>
          </a:xfrm>
          <a:prstGeom prst="rect">
            <a:avLst/>
          </a:prstGeom>
          <a:noFill/>
          <a:ln>
            <a:noFill/>
          </a:ln>
        </p:spPr>
      </p:pic>
      <p:sp>
        <p:nvSpPr>
          <p:cNvPr id="340" name="Google Shape;340;p58"/>
          <p:cNvSpPr txBox="1"/>
          <p:nvPr/>
        </p:nvSpPr>
        <p:spPr>
          <a:xfrm>
            <a:off x="6360800" y="1286663"/>
            <a:ext cx="1773600" cy="53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Medium"/>
                <a:ea typeface="Montserrat Medium"/>
                <a:cs typeface="Montserrat Medium"/>
                <a:sym typeface="Montserrat Medium"/>
              </a:rPr>
              <a:t>Work Hard</a:t>
            </a:r>
            <a:endParaRPr sz="1800">
              <a:solidFill>
                <a:srgbClr val="FFFFFF"/>
              </a:solidFill>
              <a:latin typeface="Montserrat Medium"/>
              <a:ea typeface="Montserrat Medium"/>
              <a:cs typeface="Montserrat Medium"/>
              <a:sym typeface="Montserrat Medium"/>
            </a:endParaRPr>
          </a:p>
        </p:txBody>
      </p:sp>
      <p:sp>
        <p:nvSpPr>
          <p:cNvPr id="341" name="Google Shape;341;p58"/>
          <p:cNvSpPr txBox="1"/>
          <p:nvPr/>
        </p:nvSpPr>
        <p:spPr>
          <a:xfrm>
            <a:off x="0" y="2231550"/>
            <a:ext cx="4913100" cy="68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28C8E5"/>
                </a:solidFill>
                <a:latin typeface="Montserrat Medium"/>
                <a:ea typeface="Montserrat Medium"/>
                <a:cs typeface="Montserrat Medium"/>
                <a:sym typeface="Montserrat Medium"/>
              </a:rPr>
              <a:t>Advice for the Journey</a:t>
            </a:r>
            <a:endParaRPr sz="30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800">
              <a:solidFill>
                <a:srgbClr val="444444"/>
              </a:solidFill>
              <a:latin typeface="Montserrat Medium"/>
              <a:ea typeface="Montserrat Medium"/>
              <a:cs typeface="Montserrat Medium"/>
              <a:sym typeface="Montserrat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5" name="Shape 345"/>
        <p:cNvGrpSpPr/>
        <p:nvPr/>
      </p:nvGrpSpPr>
      <p:grpSpPr>
        <a:xfrm>
          <a:off x="0" y="0"/>
          <a:ext cx="0" cy="0"/>
          <a:chOff x="0" y="0"/>
          <a:chExt cx="0" cy="0"/>
        </a:xfrm>
      </p:grpSpPr>
      <p:sp>
        <p:nvSpPr>
          <p:cNvPr id="346" name="Google Shape;346;p59"/>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9"/>
          <p:cNvSpPr txBox="1"/>
          <p:nvPr/>
        </p:nvSpPr>
        <p:spPr>
          <a:xfrm>
            <a:off x="0" y="2231550"/>
            <a:ext cx="4913100" cy="68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28C8E5"/>
                </a:solidFill>
                <a:latin typeface="Montserrat Medium"/>
                <a:ea typeface="Montserrat Medium"/>
                <a:cs typeface="Montserrat Medium"/>
                <a:sym typeface="Montserrat Medium"/>
              </a:rPr>
              <a:t>Advice for the Journey</a:t>
            </a:r>
            <a:endParaRPr sz="30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800">
              <a:solidFill>
                <a:srgbClr val="444444"/>
              </a:solidFill>
              <a:latin typeface="Montserrat Medium"/>
              <a:ea typeface="Montserrat Medium"/>
              <a:cs typeface="Montserrat Medium"/>
              <a:sym typeface="Montserrat Medium"/>
            </a:endParaRPr>
          </a:p>
        </p:txBody>
      </p:sp>
      <p:sp>
        <p:nvSpPr>
          <p:cNvPr id="348" name="Google Shape;348;p59"/>
          <p:cNvSpPr txBox="1"/>
          <p:nvPr/>
        </p:nvSpPr>
        <p:spPr>
          <a:xfrm>
            <a:off x="6188375" y="962238"/>
            <a:ext cx="2104800" cy="57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ontserrat Medium"/>
                <a:ea typeface="Montserrat Medium"/>
                <a:cs typeface="Montserrat Medium"/>
                <a:sym typeface="Montserrat Medium"/>
              </a:rPr>
              <a:t>Appreciate your successes</a:t>
            </a:r>
            <a:endParaRPr sz="1800">
              <a:solidFill>
                <a:srgbClr val="FFFFFF"/>
              </a:solidFill>
              <a:latin typeface="Montserrat Medium"/>
              <a:ea typeface="Montserrat Medium"/>
              <a:cs typeface="Montserrat Medium"/>
              <a:sym typeface="Montserrat Medium"/>
            </a:endParaRPr>
          </a:p>
        </p:txBody>
      </p:sp>
      <p:pic>
        <p:nvPicPr>
          <p:cNvPr id="349" name="Google Shape;349;p59"/>
          <p:cNvPicPr preferRelativeResize="0"/>
          <p:nvPr/>
        </p:nvPicPr>
        <p:blipFill>
          <a:blip r:embed="rId3">
            <a:alphaModFix/>
          </a:blip>
          <a:stretch>
            <a:fillRect/>
          </a:stretch>
        </p:blipFill>
        <p:spPr>
          <a:xfrm>
            <a:off x="6288275" y="1609513"/>
            <a:ext cx="1905000" cy="257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3"/>
          <p:cNvSpPr/>
          <p:nvPr/>
        </p:nvSpPr>
        <p:spPr>
          <a:xfrm>
            <a:off x="0" y="-75"/>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3"/>
          <p:cNvSpPr txBox="1"/>
          <p:nvPr/>
        </p:nvSpPr>
        <p:spPr>
          <a:xfrm>
            <a:off x="1117748" y="4734469"/>
            <a:ext cx="2526900" cy="2790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b="1" lang="en" sz="1800">
                <a:solidFill>
                  <a:srgbClr val="FFFFFF"/>
                </a:solidFill>
                <a:latin typeface="Montserrat"/>
                <a:ea typeface="Montserrat"/>
                <a:cs typeface="Montserrat"/>
                <a:sym typeface="Montserrat"/>
              </a:rPr>
              <a:t>Jerome</a:t>
            </a:r>
            <a:endParaRPr sz="1800"/>
          </a:p>
          <a:p>
            <a:pPr indent="0" lvl="0" marL="0" rtl="0" algn="ctr">
              <a:spcBef>
                <a:spcPts val="0"/>
              </a:spcBef>
              <a:spcAft>
                <a:spcPts val="0"/>
              </a:spcAft>
              <a:buNone/>
            </a:pPr>
            <a:r>
              <a:t/>
            </a:r>
            <a:endParaRPr b="1" sz="1400"/>
          </a:p>
        </p:txBody>
      </p:sp>
      <p:sp>
        <p:nvSpPr>
          <p:cNvPr id="154" name="Google Shape;154;p33"/>
          <p:cNvSpPr txBox="1"/>
          <p:nvPr/>
        </p:nvSpPr>
        <p:spPr>
          <a:xfrm>
            <a:off x="5679677" y="4734469"/>
            <a:ext cx="2526900" cy="2790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b="1" lang="en" sz="1800">
                <a:solidFill>
                  <a:srgbClr val="FFFFFF"/>
                </a:solidFill>
                <a:latin typeface="Montserrat"/>
                <a:ea typeface="Montserrat"/>
                <a:cs typeface="Montserrat"/>
                <a:sym typeface="Montserrat"/>
              </a:rPr>
              <a:t>Manuel</a:t>
            </a:r>
            <a:endParaRPr b="1" sz="23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b="1" sz="1400"/>
          </a:p>
        </p:txBody>
      </p:sp>
      <p:sp>
        <p:nvSpPr>
          <p:cNvPr id="155" name="Google Shape;155;p33"/>
          <p:cNvSpPr txBox="1"/>
          <p:nvPr/>
        </p:nvSpPr>
        <p:spPr>
          <a:xfrm>
            <a:off x="0" y="95250"/>
            <a:ext cx="9144000" cy="11250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b="1" lang="en" sz="2300">
                <a:solidFill>
                  <a:srgbClr val="FFFFFF"/>
                </a:solidFill>
                <a:latin typeface="Montserrat"/>
                <a:ea typeface="Montserrat"/>
                <a:cs typeface="Montserrat"/>
                <a:sym typeface="Montserrat"/>
              </a:rPr>
              <a:t>Instructional Team</a:t>
            </a:r>
            <a:endParaRPr b="1" sz="2300">
              <a:solidFill>
                <a:srgbClr val="FFFFFF"/>
              </a:solidFill>
              <a:latin typeface="Montserrat"/>
              <a:ea typeface="Montserrat"/>
              <a:cs typeface="Montserrat"/>
              <a:sym typeface="Montserrat"/>
            </a:endParaRPr>
          </a:p>
        </p:txBody>
      </p:sp>
      <p:pic>
        <p:nvPicPr>
          <p:cNvPr id="156" name="Google Shape;156;p33"/>
          <p:cNvPicPr preferRelativeResize="0"/>
          <p:nvPr/>
        </p:nvPicPr>
        <p:blipFill rotWithShape="1">
          <a:blip r:embed="rId3">
            <a:alphaModFix/>
          </a:blip>
          <a:srcRect b="0" l="0" r="4770" t="4770"/>
          <a:stretch/>
        </p:blipFill>
        <p:spPr>
          <a:xfrm>
            <a:off x="5124375" y="1220250"/>
            <a:ext cx="3236518" cy="3242950"/>
          </a:xfrm>
          <a:prstGeom prst="rect">
            <a:avLst/>
          </a:prstGeom>
          <a:noFill/>
          <a:ln>
            <a:noFill/>
          </a:ln>
        </p:spPr>
      </p:pic>
      <p:pic>
        <p:nvPicPr>
          <p:cNvPr id="157" name="Google Shape;157;p33"/>
          <p:cNvPicPr preferRelativeResize="0"/>
          <p:nvPr/>
        </p:nvPicPr>
        <p:blipFill>
          <a:blip r:embed="rId4">
            <a:alphaModFix/>
          </a:blip>
          <a:stretch>
            <a:fillRect/>
          </a:stretch>
        </p:blipFill>
        <p:spPr>
          <a:xfrm>
            <a:off x="896225" y="1220255"/>
            <a:ext cx="3152728" cy="3284782"/>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3" name="Shape 353"/>
        <p:cNvGrpSpPr/>
        <p:nvPr/>
      </p:nvGrpSpPr>
      <p:grpSpPr>
        <a:xfrm>
          <a:off x="0" y="0"/>
          <a:ext cx="0" cy="0"/>
          <a:chOff x="0" y="0"/>
          <a:chExt cx="0" cy="0"/>
        </a:xfrm>
      </p:grpSpPr>
      <p:sp>
        <p:nvSpPr>
          <p:cNvPr id="354" name="Google Shape;354;p60"/>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0"/>
          <p:cNvSpPr txBox="1"/>
          <p:nvPr/>
        </p:nvSpPr>
        <p:spPr>
          <a:xfrm>
            <a:off x="5334875" y="1050550"/>
            <a:ext cx="3387300" cy="90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2400">
                <a:solidFill>
                  <a:srgbClr val="FFFFFF"/>
                </a:solidFill>
                <a:latin typeface="Montserrat Medium"/>
                <a:ea typeface="Montserrat Medium"/>
                <a:cs typeface="Montserrat Medium"/>
                <a:sym typeface="Montserrat Medium"/>
              </a:rPr>
              <a:t>If you want to go fast, go alone.</a:t>
            </a:r>
            <a:endParaRPr i="1" sz="24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Clr>
                <a:schemeClr val="dk1"/>
              </a:buClr>
              <a:buSzPts val="1100"/>
              <a:buFont typeface="Arial"/>
              <a:buNone/>
            </a:pPr>
            <a:r>
              <a:rPr i="1" lang="en" sz="2400">
                <a:solidFill>
                  <a:srgbClr val="FFFFFF"/>
                </a:solidFill>
                <a:latin typeface="Montserrat Medium"/>
                <a:ea typeface="Montserrat Medium"/>
                <a:cs typeface="Montserrat Medium"/>
                <a:sym typeface="Montserrat Medium"/>
              </a:rPr>
              <a:t> </a:t>
            </a:r>
            <a:endParaRPr i="1" sz="24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i="1" lang="en" sz="2400">
                <a:solidFill>
                  <a:srgbClr val="FFFFFF"/>
                </a:solidFill>
                <a:latin typeface="Montserrat Medium"/>
                <a:ea typeface="Montserrat Medium"/>
                <a:cs typeface="Montserrat Medium"/>
                <a:sym typeface="Montserrat Medium"/>
              </a:rPr>
              <a:t>If you want to go far, go in a team.</a:t>
            </a:r>
            <a:endParaRPr sz="2400">
              <a:solidFill>
                <a:srgbClr val="FFFFFF"/>
              </a:solidFill>
              <a:latin typeface="Montserrat Medium"/>
              <a:ea typeface="Montserrat Medium"/>
              <a:cs typeface="Montserrat Medium"/>
              <a:sym typeface="Montserrat Medium"/>
            </a:endParaRPr>
          </a:p>
        </p:txBody>
      </p:sp>
      <p:pic>
        <p:nvPicPr>
          <p:cNvPr id="356" name="Google Shape;356;p60"/>
          <p:cNvPicPr preferRelativeResize="0"/>
          <p:nvPr/>
        </p:nvPicPr>
        <p:blipFill>
          <a:blip r:embed="rId3">
            <a:alphaModFix/>
          </a:blip>
          <a:stretch>
            <a:fillRect/>
          </a:stretch>
        </p:blipFill>
        <p:spPr>
          <a:xfrm>
            <a:off x="5748288" y="2554375"/>
            <a:ext cx="2560465" cy="1926750"/>
          </a:xfrm>
          <a:prstGeom prst="rect">
            <a:avLst/>
          </a:prstGeom>
          <a:noFill/>
          <a:ln>
            <a:noFill/>
          </a:ln>
        </p:spPr>
      </p:pic>
      <p:sp>
        <p:nvSpPr>
          <p:cNvPr id="357" name="Google Shape;357;p60"/>
          <p:cNvSpPr txBox="1"/>
          <p:nvPr/>
        </p:nvSpPr>
        <p:spPr>
          <a:xfrm>
            <a:off x="0" y="2231550"/>
            <a:ext cx="4913100" cy="68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28C8E5"/>
                </a:solidFill>
                <a:latin typeface="Montserrat Medium"/>
                <a:ea typeface="Montserrat Medium"/>
                <a:cs typeface="Montserrat Medium"/>
                <a:sym typeface="Montserrat Medium"/>
              </a:rPr>
              <a:t>Advice for the Journey</a:t>
            </a:r>
            <a:endParaRPr sz="30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800">
              <a:solidFill>
                <a:srgbClr val="444444"/>
              </a:solidFill>
              <a:latin typeface="Montserrat Medium"/>
              <a:ea typeface="Montserrat Medium"/>
              <a:cs typeface="Montserrat Medium"/>
              <a:sym typeface="Montserrat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1" name="Shape 361"/>
        <p:cNvGrpSpPr/>
        <p:nvPr/>
      </p:nvGrpSpPr>
      <p:grpSpPr>
        <a:xfrm>
          <a:off x="0" y="0"/>
          <a:ext cx="0" cy="0"/>
          <a:chOff x="0" y="0"/>
          <a:chExt cx="0" cy="0"/>
        </a:xfrm>
      </p:grpSpPr>
      <p:sp>
        <p:nvSpPr>
          <p:cNvPr id="362" name="Google Shape;362;p61"/>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63" name="Google Shape;363;p61"/>
          <p:cNvSpPr txBox="1"/>
          <p:nvPr/>
        </p:nvSpPr>
        <p:spPr>
          <a:xfrm>
            <a:off x="233175" y="1665325"/>
            <a:ext cx="8910900" cy="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FFFF"/>
                </a:solidFill>
                <a:latin typeface="Montserrat"/>
                <a:ea typeface="Montserrat"/>
                <a:cs typeface="Montserrat"/>
                <a:sym typeface="Montserrat"/>
              </a:rPr>
              <a:t>Course Structure</a:t>
            </a:r>
            <a:endParaRPr sz="6000">
              <a:solidFill>
                <a:srgbClr val="FFFFF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7" name="Shape 367"/>
        <p:cNvGrpSpPr/>
        <p:nvPr/>
      </p:nvGrpSpPr>
      <p:grpSpPr>
        <a:xfrm>
          <a:off x="0" y="0"/>
          <a:ext cx="0" cy="0"/>
          <a:chOff x="0" y="0"/>
          <a:chExt cx="0" cy="0"/>
        </a:xfrm>
      </p:grpSpPr>
      <p:sp>
        <p:nvSpPr>
          <p:cNvPr id="368" name="Google Shape;368;p62"/>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2"/>
          <p:cNvSpPr txBox="1"/>
          <p:nvPr/>
        </p:nvSpPr>
        <p:spPr>
          <a:xfrm>
            <a:off x="83450" y="656550"/>
            <a:ext cx="4434000" cy="37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28C8E5"/>
                </a:solidFill>
                <a:latin typeface="Montserrat"/>
                <a:ea typeface="Montserrat"/>
                <a:cs typeface="Montserrat"/>
                <a:sym typeface="Montserrat"/>
              </a:rPr>
              <a:t>Daily Schedule</a:t>
            </a:r>
            <a:endParaRPr b="1" sz="2400">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800">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800">
                <a:solidFill>
                  <a:srgbClr val="28C8E5"/>
                </a:solidFill>
                <a:latin typeface="Montserrat"/>
                <a:ea typeface="Montserrat"/>
                <a:cs typeface="Montserrat"/>
                <a:sym typeface="Montserrat"/>
              </a:rPr>
              <a:t>For each class we’ll run through the following:</a:t>
            </a:r>
            <a:endParaRPr b="1" sz="1800">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Set Objectives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Brief Background Lecture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Coding Demos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Code Discussions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In-Class Exercises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Project Work</a:t>
            </a:r>
            <a:endParaRPr sz="1800">
              <a:solidFill>
                <a:srgbClr val="444444"/>
              </a:solidFill>
              <a:latin typeface="Montserrat Medium"/>
              <a:ea typeface="Montserrat Medium"/>
              <a:cs typeface="Montserrat Medium"/>
              <a:sym typeface="Montserrat Medium"/>
            </a:endParaRPr>
          </a:p>
        </p:txBody>
      </p:sp>
      <p:pic>
        <p:nvPicPr>
          <p:cNvPr id="370" name="Google Shape;370;p62"/>
          <p:cNvPicPr preferRelativeResize="0"/>
          <p:nvPr/>
        </p:nvPicPr>
        <p:blipFill>
          <a:blip r:embed="rId3">
            <a:alphaModFix/>
          </a:blip>
          <a:stretch>
            <a:fillRect/>
          </a:stretch>
        </p:blipFill>
        <p:spPr>
          <a:xfrm>
            <a:off x="4173733" y="619925"/>
            <a:ext cx="4612792" cy="3775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4" name="Shape 374"/>
        <p:cNvGrpSpPr/>
        <p:nvPr/>
      </p:nvGrpSpPr>
      <p:grpSpPr>
        <a:xfrm>
          <a:off x="0" y="0"/>
          <a:ext cx="0" cy="0"/>
          <a:chOff x="0" y="0"/>
          <a:chExt cx="0" cy="0"/>
        </a:xfrm>
      </p:grpSpPr>
      <p:sp>
        <p:nvSpPr>
          <p:cNvPr id="375" name="Google Shape;375;p63"/>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3"/>
          <p:cNvSpPr txBox="1"/>
          <p:nvPr/>
        </p:nvSpPr>
        <p:spPr>
          <a:xfrm>
            <a:off x="83450" y="656550"/>
            <a:ext cx="4434000" cy="37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28C8E5"/>
                </a:solidFill>
                <a:latin typeface="Montserrat"/>
                <a:ea typeface="Montserrat"/>
                <a:cs typeface="Montserrat"/>
                <a:sym typeface="Montserrat"/>
              </a:rPr>
              <a:t>Daily Schedule</a:t>
            </a:r>
            <a:endParaRPr b="1" sz="2400">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800">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800">
                <a:solidFill>
                  <a:srgbClr val="28C8E5"/>
                </a:solidFill>
                <a:latin typeface="Montserrat"/>
                <a:ea typeface="Montserrat"/>
                <a:cs typeface="Montserrat"/>
                <a:sym typeface="Montserrat"/>
              </a:rPr>
              <a:t>For each class we’ll run through the following:</a:t>
            </a:r>
            <a:endParaRPr b="1" sz="1800">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Set Objectives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Brief Background Lecture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Coding Demos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Code Discussions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In-Class Exercises </a:t>
            </a:r>
            <a:endParaRPr b="1">
              <a:solidFill>
                <a:srgbClr val="28C8E5"/>
              </a:solidFill>
              <a:latin typeface="Montserrat"/>
              <a:ea typeface="Montserrat"/>
              <a:cs typeface="Montserrat"/>
              <a:sym typeface="Montserrat"/>
            </a:endParaRPr>
          </a:p>
          <a:p>
            <a:pPr indent="-342900" lvl="0" marL="457200" rtl="0" algn="l">
              <a:spcBef>
                <a:spcPts val="0"/>
              </a:spcBef>
              <a:spcAft>
                <a:spcPts val="0"/>
              </a:spcAft>
              <a:buClr>
                <a:srgbClr val="444444"/>
              </a:buClr>
              <a:buSzPts val="1800"/>
              <a:buFont typeface="Montserrat Medium"/>
              <a:buChar char="●"/>
            </a:pPr>
            <a:r>
              <a:rPr b="1" lang="en">
                <a:solidFill>
                  <a:srgbClr val="28C8E5"/>
                </a:solidFill>
                <a:latin typeface="Montserrat"/>
                <a:ea typeface="Montserrat"/>
                <a:cs typeface="Montserrat"/>
                <a:sym typeface="Montserrat"/>
              </a:rPr>
              <a:t>Project Work</a:t>
            </a:r>
            <a:endParaRPr sz="1800">
              <a:solidFill>
                <a:srgbClr val="444444"/>
              </a:solidFill>
              <a:latin typeface="Montserrat Medium"/>
              <a:ea typeface="Montserrat Medium"/>
              <a:cs typeface="Montserrat Medium"/>
              <a:sym typeface="Montserrat Medium"/>
            </a:endParaRPr>
          </a:p>
        </p:txBody>
      </p:sp>
      <p:pic>
        <p:nvPicPr>
          <p:cNvPr id="377" name="Google Shape;377;p63"/>
          <p:cNvPicPr preferRelativeResize="0"/>
          <p:nvPr/>
        </p:nvPicPr>
        <p:blipFill>
          <a:blip r:embed="rId3">
            <a:alphaModFix/>
          </a:blip>
          <a:stretch>
            <a:fillRect/>
          </a:stretch>
        </p:blipFill>
        <p:spPr>
          <a:xfrm>
            <a:off x="4173733" y="619925"/>
            <a:ext cx="4612792" cy="3775800"/>
          </a:xfrm>
          <a:prstGeom prst="rect">
            <a:avLst/>
          </a:prstGeom>
          <a:noFill/>
          <a:ln cap="flat" cmpd="sng" w="9525">
            <a:solidFill>
              <a:schemeClr val="dk2"/>
            </a:solidFill>
            <a:prstDash val="solid"/>
            <a:round/>
            <a:headEnd len="sm" w="sm" type="none"/>
            <a:tailEnd len="sm" w="sm" type="none"/>
          </a:ln>
        </p:spPr>
      </p:pic>
      <p:sp>
        <p:nvSpPr>
          <p:cNvPr id="378" name="Google Shape;378;p63"/>
          <p:cNvSpPr/>
          <p:nvPr/>
        </p:nvSpPr>
        <p:spPr>
          <a:xfrm>
            <a:off x="137150" y="2929450"/>
            <a:ext cx="2674500" cy="1138500"/>
          </a:xfrm>
          <a:prstGeom prst="rect">
            <a:avLst/>
          </a:prstGeom>
          <a:noFill/>
          <a:ln cap="flat" cmpd="sng" w="28575">
            <a:solidFill>
              <a:srgbClr val="28C8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3"/>
          <p:cNvSpPr txBox="1"/>
          <p:nvPr/>
        </p:nvSpPr>
        <p:spPr>
          <a:xfrm>
            <a:off x="672075" y="4265675"/>
            <a:ext cx="3959400" cy="65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28C8E5"/>
                </a:solidFill>
                <a:latin typeface="Montserrat"/>
                <a:ea typeface="Montserrat"/>
                <a:cs typeface="Montserrat"/>
                <a:sym typeface="Montserrat"/>
              </a:rPr>
              <a:t>The Super Important Stuff</a:t>
            </a:r>
            <a:endParaRPr b="1" sz="1800" u="sng">
              <a:solidFill>
                <a:srgbClr val="28C8E5"/>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380" name="Google Shape;380;p63"/>
          <p:cNvPicPr preferRelativeResize="0"/>
          <p:nvPr/>
        </p:nvPicPr>
        <p:blipFill>
          <a:blip r:embed="rId4">
            <a:alphaModFix/>
          </a:blip>
          <a:stretch>
            <a:fillRect/>
          </a:stretch>
        </p:blipFill>
        <p:spPr>
          <a:xfrm>
            <a:off x="4173725" y="634366"/>
            <a:ext cx="4612800" cy="376136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4" name="Shape 384"/>
        <p:cNvGrpSpPr/>
        <p:nvPr/>
      </p:nvGrpSpPr>
      <p:grpSpPr>
        <a:xfrm>
          <a:off x="0" y="0"/>
          <a:ext cx="0" cy="0"/>
          <a:chOff x="0" y="0"/>
          <a:chExt cx="0" cy="0"/>
        </a:xfrm>
      </p:grpSpPr>
      <p:sp>
        <p:nvSpPr>
          <p:cNvPr id="385" name="Google Shape;385;p64"/>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4"/>
          <p:cNvSpPr txBox="1"/>
          <p:nvPr/>
        </p:nvSpPr>
        <p:spPr>
          <a:xfrm>
            <a:off x="83450" y="656550"/>
            <a:ext cx="4104600" cy="37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28C8E5"/>
                </a:solidFill>
                <a:latin typeface="Montserrat"/>
                <a:ea typeface="Montserrat"/>
                <a:cs typeface="Montserrat"/>
                <a:sym typeface="Montserrat"/>
              </a:rPr>
              <a:t>The Super Important Stuff: Always be coding!</a:t>
            </a:r>
            <a:endParaRPr b="1" sz="2400">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rgbClr val="28C8E5"/>
                </a:solidFill>
              </a:rPr>
              <a:t>Code Discussions, In-Class Exercises, Project Work</a:t>
            </a:r>
            <a:endParaRPr b="1">
              <a:solidFill>
                <a:srgbClr val="28C8E5"/>
              </a:solidFill>
            </a:endParaRPr>
          </a:p>
          <a:p>
            <a:pPr indent="-317500" lvl="0" marL="457200" rtl="0" algn="l">
              <a:lnSpc>
                <a:spcPct val="115000"/>
              </a:lnSpc>
              <a:spcBef>
                <a:spcPts val="0"/>
              </a:spcBef>
              <a:spcAft>
                <a:spcPts val="0"/>
              </a:spcAft>
              <a:buClr>
                <a:srgbClr val="28C8E5"/>
              </a:buClr>
              <a:buSzPts val="1400"/>
              <a:buFont typeface="Montserrat"/>
              <a:buChar char="●"/>
            </a:pPr>
            <a:r>
              <a:rPr b="1" lang="en">
                <a:solidFill>
                  <a:srgbClr val="28C8E5"/>
                </a:solidFill>
              </a:rPr>
              <a:t>Build on your ability to speak about your code</a:t>
            </a:r>
            <a:endParaRPr b="1">
              <a:solidFill>
                <a:srgbClr val="28C8E5"/>
              </a:solidFill>
            </a:endParaRPr>
          </a:p>
          <a:p>
            <a:pPr indent="-317500" lvl="0" marL="457200" rtl="0" algn="l">
              <a:lnSpc>
                <a:spcPct val="115000"/>
              </a:lnSpc>
              <a:spcBef>
                <a:spcPts val="0"/>
              </a:spcBef>
              <a:spcAft>
                <a:spcPts val="0"/>
              </a:spcAft>
              <a:buClr>
                <a:srgbClr val="28C8E5"/>
              </a:buClr>
              <a:buSzPts val="1400"/>
              <a:buFont typeface="Montserrat"/>
              <a:buChar char="●"/>
            </a:pPr>
            <a:r>
              <a:rPr b="1" lang="en">
                <a:solidFill>
                  <a:srgbClr val="28C8E5"/>
                </a:solidFill>
              </a:rPr>
              <a:t>Build on your ability to break down problem sets</a:t>
            </a:r>
            <a:endParaRPr b="1">
              <a:solidFill>
                <a:srgbClr val="28C8E5"/>
              </a:solidFill>
            </a:endParaRPr>
          </a:p>
          <a:p>
            <a:pPr indent="-317500" lvl="0" marL="457200" rtl="0" algn="l">
              <a:lnSpc>
                <a:spcPct val="115000"/>
              </a:lnSpc>
              <a:spcBef>
                <a:spcPts val="0"/>
              </a:spcBef>
              <a:spcAft>
                <a:spcPts val="0"/>
              </a:spcAft>
              <a:buClr>
                <a:srgbClr val="28C8E5"/>
              </a:buClr>
              <a:buSzPts val="1400"/>
              <a:buFont typeface="Montserrat"/>
              <a:buChar char="●"/>
            </a:pPr>
            <a:r>
              <a:rPr b="1" lang="en">
                <a:solidFill>
                  <a:srgbClr val="28C8E5"/>
                </a:solidFill>
              </a:rPr>
              <a:t>Projects</a:t>
            </a:r>
            <a:endParaRPr b="1">
              <a:solidFill>
                <a:srgbClr val="28C8E5"/>
              </a:solidFill>
            </a:endParaRPr>
          </a:p>
          <a:p>
            <a:pPr indent="-317500" lvl="1" marL="914400" rtl="0" algn="l">
              <a:lnSpc>
                <a:spcPct val="115000"/>
              </a:lnSpc>
              <a:spcBef>
                <a:spcPts val="0"/>
              </a:spcBef>
              <a:spcAft>
                <a:spcPts val="0"/>
              </a:spcAft>
              <a:buClr>
                <a:srgbClr val="28C8E5"/>
              </a:buClr>
              <a:buSzPts val="1400"/>
              <a:buFont typeface="Montserrat"/>
              <a:buChar char="○"/>
            </a:pPr>
            <a:r>
              <a:rPr b="1" lang="en">
                <a:solidFill>
                  <a:srgbClr val="28C8E5"/>
                </a:solidFill>
              </a:rPr>
              <a:t>Portfolio Building for the market</a:t>
            </a:r>
            <a:endParaRPr b="1">
              <a:solidFill>
                <a:srgbClr val="28C8E5"/>
              </a:solidFill>
            </a:endParaRPr>
          </a:p>
          <a:p>
            <a:pPr indent="-317500" lvl="1" marL="914400" rtl="0" algn="l">
              <a:lnSpc>
                <a:spcPct val="115000"/>
              </a:lnSpc>
              <a:spcBef>
                <a:spcPts val="0"/>
              </a:spcBef>
              <a:spcAft>
                <a:spcPts val="0"/>
              </a:spcAft>
              <a:buClr>
                <a:srgbClr val="28C8E5"/>
              </a:buClr>
              <a:buSzPts val="1400"/>
              <a:buFont typeface="Montserrat"/>
              <a:buChar char="○"/>
            </a:pPr>
            <a:r>
              <a:rPr b="1" lang="en">
                <a:solidFill>
                  <a:srgbClr val="28C8E5"/>
                </a:solidFill>
              </a:rPr>
              <a:t>Interviewing topic Discussion</a:t>
            </a:r>
            <a:endParaRPr b="1">
              <a:solidFill>
                <a:srgbClr val="28C8E5"/>
              </a:solidFill>
            </a:endParaRPr>
          </a:p>
          <a:p>
            <a:pPr indent="-317500" lvl="1" marL="914400" rtl="0" algn="l">
              <a:lnSpc>
                <a:spcPct val="115000"/>
              </a:lnSpc>
              <a:spcBef>
                <a:spcPts val="0"/>
              </a:spcBef>
              <a:spcAft>
                <a:spcPts val="0"/>
              </a:spcAft>
              <a:buClr>
                <a:srgbClr val="28C8E5"/>
              </a:buClr>
              <a:buSzPts val="1400"/>
              <a:buFont typeface="Montserrat"/>
              <a:buChar char="○"/>
            </a:pPr>
            <a:r>
              <a:rPr b="1" lang="en">
                <a:solidFill>
                  <a:srgbClr val="28C8E5"/>
                </a:solidFill>
              </a:rPr>
              <a:t>Demonstrate your ability learn quickly and build</a:t>
            </a:r>
            <a:endParaRPr b="1">
              <a:solidFill>
                <a:srgbClr val="28C8E5"/>
              </a:solidFill>
              <a:latin typeface="Montserrat"/>
              <a:ea typeface="Montserrat"/>
              <a:cs typeface="Montserrat"/>
              <a:sym typeface="Montserrat"/>
            </a:endParaRPr>
          </a:p>
        </p:txBody>
      </p:sp>
      <p:sp>
        <p:nvSpPr>
          <p:cNvPr id="387" name="Google Shape;387;p64"/>
          <p:cNvSpPr/>
          <p:nvPr/>
        </p:nvSpPr>
        <p:spPr>
          <a:xfrm>
            <a:off x="137150" y="2318000"/>
            <a:ext cx="3959400" cy="2318100"/>
          </a:xfrm>
          <a:prstGeom prst="rect">
            <a:avLst/>
          </a:prstGeom>
          <a:noFill/>
          <a:ln cap="flat" cmpd="sng" w="28575">
            <a:solidFill>
              <a:srgbClr val="28C8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64"/>
          <p:cNvPicPr preferRelativeResize="0"/>
          <p:nvPr/>
        </p:nvPicPr>
        <p:blipFill>
          <a:blip r:embed="rId3">
            <a:alphaModFix/>
          </a:blip>
          <a:stretch>
            <a:fillRect/>
          </a:stretch>
        </p:blipFill>
        <p:spPr>
          <a:xfrm>
            <a:off x="4173725" y="634366"/>
            <a:ext cx="4612800" cy="3761360"/>
          </a:xfrm>
          <a:prstGeom prst="rect">
            <a:avLst/>
          </a:prstGeom>
          <a:noFill/>
          <a:ln cap="flat" cmpd="sng" w="9525">
            <a:solidFill>
              <a:schemeClr val="dk2"/>
            </a:solidFill>
            <a:prstDash val="solid"/>
            <a:round/>
            <a:headEnd len="sm" w="sm" type="none"/>
            <a:tailEnd len="sm" w="sm" type="none"/>
          </a:ln>
        </p:spPr>
      </p:pic>
      <p:pic>
        <p:nvPicPr>
          <p:cNvPr id="389" name="Google Shape;389;p64"/>
          <p:cNvPicPr preferRelativeResize="0"/>
          <p:nvPr/>
        </p:nvPicPr>
        <p:blipFill>
          <a:blip r:embed="rId4">
            <a:alphaModFix/>
          </a:blip>
          <a:stretch>
            <a:fillRect/>
          </a:stretch>
        </p:blipFill>
        <p:spPr>
          <a:xfrm>
            <a:off x="4188050" y="653267"/>
            <a:ext cx="4612800" cy="374245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3" name="Shape 393"/>
        <p:cNvGrpSpPr/>
        <p:nvPr/>
      </p:nvGrpSpPr>
      <p:grpSpPr>
        <a:xfrm>
          <a:off x="0" y="0"/>
          <a:ext cx="0" cy="0"/>
          <a:chOff x="0" y="0"/>
          <a:chExt cx="0" cy="0"/>
        </a:xfrm>
      </p:grpSpPr>
      <p:sp>
        <p:nvSpPr>
          <p:cNvPr id="394" name="Google Shape;394;p65"/>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5"/>
          <p:cNvSpPr txBox="1"/>
          <p:nvPr/>
        </p:nvSpPr>
        <p:spPr>
          <a:xfrm>
            <a:off x="83450" y="656550"/>
            <a:ext cx="4829700" cy="377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28C8E5"/>
                </a:solidFill>
                <a:latin typeface="Montserrat"/>
                <a:ea typeface="Montserrat"/>
                <a:cs typeface="Montserrat"/>
                <a:sym typeface="Montserrat"/>
              </a:rPr>
              <a:t>Collaborative and Individual Learning</a:t>
            </a:r>
            <a:endParaRPr b="1" sz="2400">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28C8E5"/>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28C8E5"/>
              </a:buClr>
              <a:buSzPts val="1400"/>
              <a:buChar char="●"/>
            </a:pPr>
            <a:r>
              <a:rPr b="1" lang="en">
                <a:solidFill>
                  <a:srgbClr val="28C8E5"/>
                </a:solidFill>
              </a:rPr>
              <a:t>Pair and Group Discussion </a:t>
            </a:r>
            <a:endParaRPr b="1">
              <a:solidFill>
                <a:srgbClr val="28C8E5"/>
              </a:solidFill>
            </a:endParaRPr>
          </a:p>
          <a:p>
            <a:pPr indent="-317500" lvl="0" marL="457200" rtl="0" algn="l">
              <a:lnSpc>
                <a:spcPct val="115000"/>
              </a:lnSpc>
              <a:spcBef>
                <a:spcPts val="0"/>
              </a:spcBef>
              <a:spcAft>
                <a:spcPts val="0"/>
              </a:spcAft>
              <a:buClr>
                <a:srgbClr val="28C8E5"/>
              </a:buClr>
              <a:buSzPts val="1400"/>
              <a:buChar char="●"/>
            </a:pPr>
            <a:r>
              <a:rPr b="1" lang="en">
                <a:solidFill>
                  <a:srgbClr val="28C8E5"/>
                </a:solidFill>
              </a:rPr>
              <a:t>In Class Pairing Sessions </a:t>
            </a:r>
            <a:endParaRPr b="1">
              <a:solidFill>
                <a:srgbClr val="28C8E5"/>
              </a:solidFill>
            </a:endParaRPr>
          </a:p>
          <a:p>
            <a:pPr indent="-317500" lvl="0" marL="457200" rtl="0" algn="l">
              <a:lnSpc>
                <a:spcPct val="115000"/>
              </a:lnSpc>
              <a:spcBef>
                <a:spcPts val="0"/>
              </a:spcBef>
              <a:spcAft>
                <a:spcPts val="0"/>
              </a:spcAft>
              <a:buClr>
                <a:srgbClr val="28C8E5"/>
              </a:buClr>
              <a:buSzPts val="1400"/>
              <a:buChar char="●"/>
            </a:pPr>
            <a:r>
              <a:rPr b="1" lang="en">
                <a:solidFill>
                  <a:srgbClr val="28C8E5"/>
                </a:solidFill>
              </a:rPr>
              <a:t>Group Project Work </a:t>
            </a:r>
            <a:endParaRPr b="1">
              <a:solidFill>
                <a:srgbClr val="28C8E5"/>
              </a:solidFill>
            </a:endParaRPr>
          </a:p>
          <a:p>
            <a:pPr indent="-317500" lvl="0" marL="457200" rtl="0" algn="l">
              <a:lnSpc>
                <a:spcPct val="115000"/>
              </a:lnSpc>
              <a:spcBef>
                <a:spcPts val="0"/>
              </a:spcBef>
              <a:spcAft>
                <a:spcPts val="0"/>
              </a:spcAft>
              <a:buClr>
                <a:srgbClr val="28C8E5"/>
              </a:buClr>
              <a:buSzPts val="1400"/>
              <a:buChar char="●"/>
            </a:pPr>
            <a:r>
              <a:rPr b="1" lang="en">
                <a:solidFill>
                  <a:srgbClr val="28C8E5"/>
                </a:solidFill>
              </a:rPr>
              <a:t>Pair Presentations / Code &amp; Concept Walk Through</a:t>
            </a:r>
            <a:endParaRPr b="1">
              <a:solidFill>
                <a:srgbClr val="28C8E5"/>
              </a:solidFill>
              <a:latin typeface="Montserrat"/>
              <a:ea typeface="Montserrat"/>
              <a:cs typeface="Montserrat"/>
              <a:sym typeface="Montserrat"/>
            </a:endParaRPr>
          </a:p>
        </p:txBody>
      </p:sp>
      <p:pic>
        <p:nvPicPr>
          <p:cNvPr id="396" name="Google Shape;396;p65"/>
          <p:cNvPicPr preferRelativeResize="0"/>
          <p:nvPr/>
        </p:nvPicPr>
        <p:blipFill>
          <a:blip r:embed="rId3">
            <a:alphaModFix/>
          </a:blip>
          <a:stretch>
            <a:fillRect/>
          </a:stretch>
        </p:blipFill>
        <p:spPr>
          <a:xfrm>
            <a:off x="4762275" y="1162825"/>
            <a:ext cx="4297749" cy="3238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1793475" y="69950"/>
            <a:ext cx="73506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Working Together - Pair Programming</a:t>
            </a:r>
            <a:endParaRPr/>
          </a:p>
        </p:txBody>
      </p:sp>
      <p:pic>
        <p:nvPicPr>
          <p:cNvPr id="402" name="Google Shape;402;p66"/>
          <p:cNvPicPr preferRelativeResize="0"/>
          <p:nvPr/>
        </p:nvPicPr>
        <p:blipFill>
          <a:blip r:embed="rId3">
            <a:alphaModFix/>
          </a:blip>
          <a:stretch>
            <a:fillRect/>
          </a:stretch>
        </p:blipFill>
        <p:spPr>
          <a:xfrm>
            <a:off x="1793475" y="1620400"/>
            <a:ext cx="6879600" cy="2349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1793475" y="69950"/>
            <a:ext cx="73506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Pair Programming</a:t>
            </a:r>
            <a:endParaRPr/>
          </a:p>
        </p:txBody>
      </p:sp>
      <p:sp>
        <p:nvSpPr>
          <p:cNvPr id="408" name="Google Shape;408;p67"/>
          <p:cNvSpPr txBox="1"/>
          <p:nvPr>
            <p:ph idx="1" type="body"/>
          </p:nvPr>
        </p:nvSpPr>
        <p:spPr>
          <a:xfrm>
            <a:off x="1793475" y="693275"/>
            <a:ext cx="7001400" cy="35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444444"/>
                </a:solidFill>
              </a:rPr>
              <a:t>Pair programming</a:t>
            </a:r>
            <a:r>
              <a:rPr lang="en" sz="1800">
                <a:solidFill>
                  <a:srgbClr val="444444"/>
                </a:solidFill>
              </a:rPr>
              <a:t> is an agile software development technique in which two programmers work together at one workstation. </a:t>
            </a:r>
            <a:endParaRPr sz="1800">
              <a:solidFill>
                <a:srgbClr val="444444"/>
              </a:solidFill>
            </a:endParaRPr>
          </a:p>
          <a:p>
            <a:pPr indent="0" lvl="0" marL="0" rtl="0" algn="l">
              <a:spcBef>
                <a:spcPts val="1600"/>
              </a:spcBef>
              <a:spcAft>
                <a:spcPts val="0"/>
              </a:spcAft>
              <a:buClr>
                <a:schemeClr val="dk1"/>
              </a:buClr>
              <a:buSzPts val="1100"/>
              <a:buFont typeface="Arial"/>
              <a:buNone/>
            </a:pPr>
            <a:r>
              <a:rPr lang="en" sz="1800">
                <a:solidFill>
                  <a:srgbClr val="444444"/>
                </a:solidFill>
              </a:rPr>
              <a:t>One, </a:t>
            </a:r>
            <a:r>
              <a:rPr b="1" lang="en" sz="1800">
                <a:solidFill>
                  <a:srgbClr val="444444"/>
                </a:solidFill>
              </a:rPr>
              <a:t>the driver</a:t>
            </a:r>
            <a:r>
              <a:rPr lang="en" sz="1800">
                <a:solidFill>
                  <a:srgbClr val="444444"/>
                </a:solidFill>
              </a:rPr>
              <a:t>, writes code while the other, </a:t>
            </a:r>
            <a:r>
              <a:rPr b="1" lang="en" sz="1800">
                <a:solidFill>
                  <a:srgbClr val="444444"/>
                </a:solidFill>
              </a:rPr>
              <a:t>the observer or navigator</a:t>
            </a:r>
            <a:r>
              <a:rPr lang="en" sz="1800">
                <a:solidFill>
                  <a:srgbClr val="444444"/>
                </a:solidFill>
              </a:rPr>
              <a:t>, reviews each line of code as it is typed in. While reviewing, the observer also considers the "strategic" direction of the work, coming up with ideas for improvements and likely future problems to address. This frees the </a:t>
            </a:r>
            <a:r>
              <a:rPr b="1" lang="en" sz="1800">
                <a:solidFill>
                  <a:srgbClr val="444444"/>
                </a:solidFill>
              </a:rPr>
              <a:t>driver to focus all of their attention on the "tactical" aspects of completing the current task</a:t>
            </a:r>
            <a:r>
              <a:rPr lang="en" sz="1800">
                <a:solidFill>
                  <a:srgbClr val="444444"/>
                </a:solidFill>
              </a:rPr>
              <a:t>, using the </a:t>
            </a:r>
            <a:r>
              <a:rPr b="1" lang="en" sz="1800">
                <a:solidFill>
                  <a:srgbClr val="444444"/>
                </a:solidFill>
              </a:rPr>
              <a:t>observer as a safety net and guide</a:t>
            </a:r>
            <a:r>
              <a:rPr lang="en" sz="1800">
                <a:solidFill>
                  <a:srgbClr val="444444"/>
                </a:solidFill>
              </a:rPr>
              <a:t>.</a:t>
            </a:r>
            <a:endParaRPr sz="1800">
              <a:solidFill>
                <a:srgbClr val="444444"/>
              </a:solidFill>
            </a:endParaRPr>
          </a:p>
          <a:p>
            <a:pPr indent="0" lvl="0" marL="457200" rtl="0" algn="l">
              <a:spcBef>
                <a:spcPts val="1600"/>
              </a:spcBef>
              <a:spcAft>
                <a:spcPts val="0"/>
              </a:spcAft>
              <a:buNone/>
            </a:pPr>
            <a:r>
              <a:rPr lang="en" sz="1000">
                <a:solidFill>
                  <a:srgbClr val="444444"/>
                </a:solidFill>
              </a:rPr>
              <a:t>* The two programmers switch roles frequently (once per activity) </a:t>
            </a:r>
            <a:endParaRPr sz="1000">
              <a:solidFill>
                <a:srgbClr val="444444"/>
              </a:solidFill>
            </a:endParaRPr>
          </a:p>
          <a:p>
            <a:pPr indent="0" lvl="0" marL="0" rtl="0" algn="l">
              <a:spcBef>
                <a:spcPts val="1600"/>
              </a:spcBef>
              <a:spcAft>
                <a:spcPts val="1600"/>
              </a:spcAft>
              <a:buNone/>
            </a:pPr>
            <a:r>
              <a:t/>
            </a:r>
            <a:endParaRPr>
              <a:solidFill>
                <a:srgbClr val="44444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C8E5"/>
        </a:solidFill>
      </p:bgPr>
    </p:bg>
    <p:spTree>
      <p:nvGrpSpPr>
        <p:cNvPr id="412" name="Shape 412"/>
        <p:cNvGrpSpPr/>
        <p:nvPr/>
      </p:nvGrpSpPr>
      <p:grpSpPr>
        <a:xfrm>
          <a:off x="0" y="0"/>
          <a:ext cx="0" cy="0"/>
          <a:chOff x="0" y="0"/>
          <a:chExt cx="0" cy="0"/>
        </a:xfrm>
      </p:grpSpPr>
      <p:sp>
        <p:nvSpPr>
          <p:cNvPr id="413" name="Google Shape;413;p68"/>
          <p:cNvSpPr txBox="1"/>
          <p:nvPr>
            <p:ph type="ctrTitle"/>
          </p:nvPr>
        </p:nvSpPr>
        <p:spPr>
          <a:xfrm>
            <a:off x="311708" y="2448125"/>
            <a:ext cx="8520600" cy="112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Setting</a:t>
            </a:r>
            <a:r>
              <a:rPr lang="en">
                <a:solidFill>
                  <a:srgbClr val="FFFFFF"/>
                </a:solidFill>
                <a:latin typeface="Montserrat Medium"/>
                <a:ea typeface="Montserrat Medium"/>
                <a:cs typeface="Montserrat Medium"/>
                <a:sym typeface="Montserrat Medium"/>
              </a:rPr>
              <a:t> Expectations</a:t>
            </a:r>
            <a:endParaRPr>
              <a:solidFill>
                <a:srgbClr val="FFFFFF"/>
              </a:solidFill>
              <a:latin typeface="Montserrat Light"/>
              <a:ea typeface="Montserrat Light"/>
              <a:cs typeface="Montserrat Light"/>
              <a:sym typeface="Montserrat Light"/>
            </a:endParaRPr>
          </a:p>
        </p:txBody>
      </p:sp>
      <p:sp>
        <p:nvSpPr>
          <p:cNvPr id="414" name="Google Shape;414;p68"/>
          <p:cNvSpPr txBox="1"/>
          <p:nvPr>
            <p:ph idx="1" type="subTitle"/>
          </p:nvPr>
        </p:nvSpPr>
        <p:spPr>
          <a:xfrm>
            <a:off x="311700" y="3355983"/>
            <a:ext cx="8520600" cy="100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Don’t expect to understand everything at once. It is all about getting immersed.</a:t>
            </a:r>
            <a:endParaRPr>
              <a:solidFill>
                <a:srgbClr val="FFFFFF"/>
              </a:solidFill>
              <a:latin typeface="Montserrat Light"/>
              <a:ea typeface="Montserrat Light"/>
              <a:cs typeface="Montserrat Light"/>
              <a:sym typeface="Montserrat Light"/>
            </a:endParaRPr>
          </a:p>
          <a:p>
            <a:pPr indent="0" lvl="0" marL="0" rtl="0" algn="ctr">
              <a:spcBef>
                <a:spcPts val="0"/>
              </a:spcBef>
              <a:spcAft>
                <a:spcPts val="0"/>
              </a:spcAft>
              <a:buNone/>
            </a:pPr>
            <a:r>
              <a:t/>
            </a:r>
            <a:endParaRPr>
              <a:solidFill>
                <a:srgbClr val="FFFFFF"/>
              </a:solidFill>
              <a:latin typeface="Montserrat Light"/>
              <a:ea typeface="Montserrat Light"/>
              <a:cs typeface="Montserrat Light"/>
              <a:sym typeface="Montserrat Light"/>
            </a:endParaRPr>
          </a:p>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More time === greater depth of understanding</a:t>
            </a:r>
            <a:endParaRPr>
              <a:solidFill>
                <a:srgbClr val="FFFFFF"/>
              </a:solidFill>
              <a:latin typeface="Montserrat Light"/>
              <a:ea typeface="Montserrat Light"/>
              <a:cs typeface="Montserrat Light"/>
              <a:sym typeface="Montserrat Light"/>
            </a:endParaRPr>
          </a:p>
        </p:txBody>
      </p:sp>
      <p:pic>
        <p:nvPicPr>
          <p:cNvPr id="415" name="Google Shape;415;p68"/>
          <p:cNvPicPr preferRelativeResize="0"/>
          <p:nvPr/>
        </p:nvPicPr>
        <p:blipFill>
          <a:blip r:embed="rId3">
            <a:alphaModFix/>
          </a:blip>
          <a:stretch>
            <a:fillRect/>
          </a:stretch>
        </p:blipFill>
        <p:spPr>
          <a:xfrm>
            <a:off x="3625775" y="211450"/>
            <a:ext cx="1892449" cy="189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9" name="Shape 419"/>
        <p:cNvGrpSpPr/>
        <p:nvPr/>
      </p:nvGrpSpPr>
      <p:grpSpPr>
        <a:xfrm>
          <a:off x="0" y="0"/>
          <a:ext cx="0" cy="0"/>
          <a:chOff x="0" y="0"/>
          <a:chExt cx="0" cy="0"/>
        </a:xfrm>
      </p:grpSpPr>
      <p:sp>
        <p:nvSpPr>
          <p:cNvPr id="420" name="Google Shape;420;p69"/>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9"/>
          <p:cNvSpPr txBox="1"/>
          <p:nvPr/>
        </p:nvSpPr>
        <p:spPr>
          <a:xfrm>
            <a:off x="83450" y="656550"/>
            <a:ext cx="4829700" cy="377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u="sng">
                <a:solidFill>
                  <a:srgbClr val="28C8E5"/>
                </a:solidFill>
                <a:latin typeface="Montserrat"/>
                <a:ea typeface="Montserrat"/>
                <a:cs typeface="Montserrat"/>
                <a:sym typeface="Montserrat"/>
              </a:rPr>
              <a:t>Asking Questions</a:t>
            </a:r>
            <a:endParaRPr b="1" sz="1800">
              <a:solidFill>
                <a:srgbClr val="28C8E5"/>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800">
              <a:solidFill>
                <a:srgbClr val="28C8E5"/>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n" sz="1800" u="sng">
                <a:solidFill>
                  <a:srgbClr val="28C8E5"/>
                </a:solidFill>
                <a:latin typeface="Montserrat"/>
                <a:ea typeface="Montserrat"/>
                <a:cs typeface="Montserrat"/>
                <a:sym typeface="Montserrat"/>
              </a:rPr>
              <a:t>In Class</a:t>
            </a:r>
            <a:r>
              <a:rPr b="1" lang="en" sz="1800">
                <a:solidFill>
                  <a:srgbClr val="28C8E5"/>
                </a:solidFill>
                <a:latin typeface="Montserrat"/>
                <a:ea typeface="Montserrat"/>
                <a:cs typeface="Montserrat"/>
                <a:sym typeface="Montserrat"/>
              </a:rPr>
              <a:t> Question Flow Response</a:t>
            </a:r>
            <a:endParaRPr b="1" sz="1800">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28C8E5"/>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28C8E5"/>
              </a:buClr>
              <a:buSzPts val="1800"/>
              <a:buAutoNum type="arabicPeriod"/>
            </a:pPr>
            <a:r>
              <a:rPr b="1" lang="en" sz="1800">
                <a:solidFill>
                  <a:srgbClr val="28C8E5"/>
                </a:solidFill>
              </a:rPr>
              <a:t>“Sure that’s on topic” </a:t>
            </a:r>
            <a:endParaRPr b="1" sz="1800">
              <a:solidFill>
                <a:srgbClr val="28C8E5"/>
              </a:solidFill>
            </a:endParaRPr>
          </a:p>
          <a:p>
            <a:pPr indent="-342900" lvl="0" marL="457200" rtl="0" algn="l">
              <a:lnSpc>
                <a:spcPct val="115000"/>
              </a:lnSpc>
              <a:spcBef>
                <a:spcPts val="0"/>
              </a:spcBef>
              <a:spcAft>
                <a:spcPts val="0"/>
              </a:spcAft>
              <a:buClr>
                <a:srgbClr val="28C8E5"/>
              </a:buClr>
              <a:buSzPts val="1800"/>
              <a:buAutoNum type="arabicPeriod"/>
            </a:pPr>
            <a:r>
              <a:rPr b="1" lang="en" sz="1800">
                <a:solidFill>
                  <a:srgbClr val="28C8E5"/>
                </a:solidFill>
              </a:rPr>
              <a:t>“That is Slightly off topic but interesting, did you google it?” – Google Fu </a:t>
            </a:r>
            <a:endParaRPr b="1" sz="1800">
              <a:solidFill>
                <a:srgbClr val="28C8E5"/>
              </a:solidFill>
            </a:endParaRPr>
          </a:p>
          <a:p>
            <a:pPr indent="-342900" lvl="0" marL="457200" rtl="0" algn="l">
              <a:lnSpc>
                <a:spcPct val="115000"/>
              </a:lnSpc>
              <a:spcBef>
                <a:spcPts val="0"/>
              </a:spcBef>
              <a:spcAft>
                <a:spcPts val="0"/>
              </a:spcAft>
              <a:buClr>
                <a:srgbClr val="28C8E5"/>
              </a:buClr>
              <a:buSzPts val="1800"/>
              <a:buAutoNum type="arabicPeriod"/>
            </a:pPr>
            <a:r>
              <a:rPr b="1" lang="en" sz="1800">
                <a:solidFill>
                  <a:srgbClr val="28C8E5"/>
                </a:solidFill>
              </a:rPr>
              <a:t>“That is not on track for today’s objectives - Slack me and the TAs the question and we can chat about it.</a:t>
            </a:r>
            <a:endParaRPr b="1" sz="1800">
              <a:solidFill>
                <a:srgbClr val="28C8E5"/>
              </a:solidFill>
              <a:latin typeface="Montserrat"/>
              <a:ea typeface="Montserrat"/>
              <a:cs typeface="Montserrat"/>
              <a:sym typeface="Montserrat"/>
            </a:endParaRPr>
          </a:p>
        </p:txBody>
      </p:sp>
      <p:pic>
        <p:nvPicPr>
          <p:cNvPr id="422" name="Google Shape;422;p69"/>
          <p:cNvPicPr preferRelativeResize="0"/>
          <p:nvPr/>
        </p:nvPicPr>
        <p:blipFill>
          <a:blip r:embed="rId3">
            <a:alphaModFix/>
          </a:blip>
          <a:stretch>
            <a:fillRect/>
          </a:stretch>
        </p:blipFill>
        <p:spPr>
          <a:xfrm>
            <a:off x="5140625" y="656550"/>
            <a:ext cx="3775800" cy="3775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1" name="Shape 161"/>
        <p:cNvGrpSpPr/>
        <p:nvPr/>
      </p:nvGrpSpPr>
      <p:grpSpPr>
        <a:xfrm>
          <a:off x="0" y="0"/>
          <a:ext cx="0" cy="0"/>
          <a:chOff x="0" y="0"/>
          <a:chExt cx="0" cy="0"/>
        </a:xfrm>
      </p:grpSpPr>
      <p:sp>
        <p:nvSpPr>
          <p:cNvPr id="162" name="Google Shape;162;p34"/>
          <p:cNvSpPr/>
          <p:nvPr/>
        </p:nvSpPr>
        <p:spPr>
          <a:xfrm>
            <a:off x="0" y="0"/>
            <a:ext cx="4572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4"/>
          <p:cNvSpPr txBox="1"/>
          <p:nvPr/>
        </p:nvSpPr>
        <p:spPr>
          <a:xfrm>
            <a:off x="100" y="402450"/>
            <a:ext cx="9144000" cy="40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Montserrat Medium"/>
                <a:ea typeface="Montserrat Medium"/>
                <a:cs typeface="Montserrat Medium"/>
                <a:sym typeface="Montserrat Medium"/>
              </a:rPr>
              <a:t>Your</a:t>
            </a:r>
            <a:r>
              <a:rPr lang="en" sz="2400">
                <a:solidFill>
                  <a:srgbClr val="28C8E5"/>
                </a:solidFill>
                <a:latin typeface="Montserrat Medium"/>
                <a:ea typeface="Montserrat Medium"/>
                <a:cs typeface="Montserrat Medium"/>
                <a:sym typeface="Montserrat Medium"/>
              </a:rPr>
              <a:t>  Turn</a:t>
            </a:r>
            <a:endParaRPr sz="2400">
              <a:solidFill>
                <a:srgbClr val="23B1CB"/>
              </a:solidFill>
              <a:latin typeface="Montserrat Medium"/>
              <a:ea typeface="Montserrat Medium"/>
              <a:cs typeface="Montserrat Medium"/>
              <a:sym typeface="Montserrat Medium"/>
            </a:endParaRPr>
          </a:p>
        </p:txBody>
      </p:sp>
      <p:sp>
        <p:nvSpPr>
          <p:cNvPr id="164" name="Google Shape;164;p34"/>
          <p:cNvSpPr txBox="1"/>
          <p:nvPr/>
        </p:nvSpPr>
        <p:spPr>
          <a:xfrm>
            <a:off x="197825" y="1289250"/>
            <a:ext cx="4249800" cy="25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165" name="Google Shape;165;p34"/>
          <p:cNvSpPr txBox="1"/>
          <p:nvPr/>
        </p:nvSpPr>
        <p:spPr>
          <a:xfrm>
            <a:off x="483600" y="1338913"/>
            <a:ext cx="3604800" cy="16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
              <a:buFont typeface="Arial"/>
              <a:buNone/>
            </a:pPr>
            <a:r>
              <a:rPr lang="en">
                <a:solidFill>
                  <a:srgbClr val="FFFFFF"/>
                </a:solidFill>
                <a:latin typeface="Montserrat"/>
                <a:ea typeface="Montserrat"/>
                <a:cs typeface="Montserrat"/>
                <a:sym typeface="Montserrat"/>
              </a:rPr>
              <a:t>In 30 seconds or less, please share:</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400"/>
              <a:buFont typeface="Arial"/>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400"/>
              <a:buFont typeface="Arial"/>
              <a:buNone/>
            </a:pPr>
            <a:r>
              <a:rPr lang="en">
                <a:solidFill>
                  <a:srgbClr val="FFFFFF"/>
                </a:solidFill>
                <a:latin typeface="Montserrat"/>
                <a:ea typeface="Montserrat"/>
                <a:cs typeface="Montserrat"/>
                <a:sym typeface="Montserrat"/>
              </a:rPr>
              <a:t>Name</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400"/>
              <a:buFont typeface="Arial"/>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400"/>
              <a:buFont typeface="Arial"/>
              <a:buNone/>
            </a:pPr>
            <a:r>
              <a:rPr lang="en">
                <a:solidFill>
                  <a:srgbClr val="FFFFFF"/>
                </a:solidFill>
                <a:latin typeface="Montserrat"/>
                <a:ea typeface="Montserrat"/>
                <a:cs typeface="Montserrat"/>
                <a:sym typeface="Montserrat"/>
              </a:rPr>
              <a:t>Location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400"/>
              <a:buFont typeface="Arial"/>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400"/>
              <a:buFont typeface="Arial"/>
              <a:buNone/>
            </a:pPr>
            <a:r>
              <a:rPr lang="en">
                <a:solidFill>
                  <a:srgbClr val="FFFFFF"/>
                </a:solidFill>
                <a:latin typeface="Montserrat"/>
                <a:ea typeface="Montserrat"/>
                <a:cs typeface="Montserrat"/>
                <a:sym typeface="Montserrat"/>
              </a:rPr>
              <a:t>Background (Career, Education, Interests)</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400"/>
              <a:buFont typeface="Arial"/>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400"/>
              <a:buFont typeface="Arial"/>
              <a:buNone/>
            </a:pPr>
            <a:r>
              <a:rPr lang="en">
                <a:solidFill>
                  <a:srgbClr val="FFFFFF"/>
                </a:solidFill>
                <a:latin typeface="Montserrat"/>
                <a:ea typeface="Montserrat"/>
                <a:cs typeface="Montserrat"/>
                <a:sym typeface="Montserrat"/>
              </a:rPr>
              <a:t>One Fun Fact about yourself</a:t>
            </a:r>
            <a:endParaRPr>
              <a:solidFill>
                <a:srgbClr val="FFFFFF"/>
              </a:solidFill>
              <a:latin typeface="Montserrat Medium"/>
              <a:ea typeface="Montserrat Medium"/>
              <a:cs typeface="Montserrat Medium"/>
              <a:sym typeface="Montserrat Medium"/>
            </a:endParaRPr>
          </a:p>
        </p:txBody>
      </p:sp>
      <p:pic>
        <p:nvPicPr>
          <p:cNvPr id="166" name="Google Shape;166;p34"/>
          <p:cNvPicPr preferRelativeResize="0"/>
          <p:nvPr/>
        </p:nvPicPr>
        <p:blipFill rotWithShape="1">
          <a:blip r:embed="rId3">
            <a:alphaModFix/>
          </a:blip>
          <a:srcRect b="0" l="20319" r="20319" t="0"/>
          <a:stretch/>
        </p:blipFill>
        <p:spPr>
          <a:xfrm>
            <a:off x="4943725" y="854600"/>
            <a:ext cx="3678273" cy="4136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0"/>
          <p:cNvSpPr txBox="1"/>
          <p:nvPr>
            <p:ph type="ctrTitle"/>
          </p:nvPr>
        </p:nvSpPr>
        <p:spPr>
          <a:xfrm>
            <a:off x="311700" y="3053163"/>
            <a:ext cx="8520600" cy="97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solidFill>
                  <a:srgbClr val="3C78D8"/>
                </a:solidFill>
                <a:latin typeface="Montserrat"/>
                <a:ea typeface="Montserrat"/>
                <a:cs typeface="Montserrat"/>
                <a:sym typeface="Montserrat"/>
              </a:rPr>
              <a:t>G</a:t>
            </a:r>
            <a:r>
              <a:rPr lang="en" sz="7200">
                <a:solidFill>
                  <a:srgbClr val="E06666"/>
                </a:solidFill>
                <a:latin typeface="Montserrat"/>
                <a:ea typeface="Montserrat"/>
                <a:cs typeface="Montserrat"/>
                <a:sym typeface="Montserrat"/>
              </a:rPr>
              <a:t>o</a:t>
            </a:r>
            <a:r>
              <a:rPr lang="en" sz="7200">
                <a:solidFill>
                  <a:srgbClr val="FFD966"/>
                </a:solidFill>
                <a:latin typeface="Montserrat"/>
                <a:ea typeface="Montserrat"/>
                <a:cs typeface="Montserrat"/>
                <a:sym typeface="Montserrat"/>
              </a:rPr>
              <a:t>o</a:t>
            </a:r>
            <a:r>
              <a:rPr lang="en" sz="7200">
                <a:solidFill>
                  <a:srgbClr val="3C78D8"/>
                </a:solidFill>
                <a:latin typeface="Montserrat"/>
                <a:ea typeface="Montserrat"/>
                <a:cs typeface="Montserrat"/>
                <a:sym typeface="Montserrat"/>
              </a:rPr>
              <a:t>g</a:t>
            </a:r>
            <a:r>
              <a:rPr lang="en" sz="7200">
                <a:solidFill>
                  <a:srgbClr val="6AA84F"/>
                </a:solidFill>
                <a:latin typeface="Montserrat"/>
                <a:ea typeface="Montserrat"/>
                <a:cs typeface="Montserrat"/>
                <a:sym typeface="Montserrat"/>
              </a:rPr>
              <a:t>l</a:t>
            </a:r>
            <a:r>
              <a:rPr lang="en" sz="7200">
                <a:solidFill>
                  <a:srgbClr val="E06666"/>
                </a:solidFill>
                <a:latin typeface="Montserrat"/>
                <a:ea typeface="Montserrat"/>
                <a:cs typeface="Montserrat"/>
                <a:sym typeface="Montserrat"/>
              </a:rPr>
              <a:t>e</a:t>
            </a:r>
            <a:r>
              <a:rPr i="1" lang="en" sz="7200">
                <a:solidFill>
                  <a:srgbClr val="444444"/>
                </a:solidFill>
                <a:latin typeface="Montserrat"/>
                <a:ea typeface="Montserrat"/>
                <a:cs typeface="Montserrat"/>
                <a:sym typeface="Montserrat"/>
              </a:rPr>
              <a:t>Fu</a:t>
            </a:r>
            <a:endParaRPr i="1" sz="7200">
              <a:solidFill>
                <a:srgbClr val="444444"/>
              </a:solidFill>
              <a:latin typeface="Montserrat"/>
              <a:ea typeface="Montserrat"/>
              <a:cs typeface="Montserrat"/>
              <a:sym typeface="Montserrat"/>
            </a:endParaRPr>
          </a:p>
        </p:txBody>
      </p:sp>
      <p:sp>
        <p:nvSpPr>
          <p:cNvPr id="428" name="Google Shape;428;p70"/>
          <p:cNvSpPr txBox="1"/>
          <p:nvPr/>
        </p:nvSpPr>
        <p:spPr>
          <a:xfrm>
            <a:off x="1621650" y="2524688"/>
            <a:ext cx="5900700" cy="3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8C8E5"/>
                </a:solidFill>
                <a:latin typeface="Montserrat Medium"/>
                <a:ea typeface="Montserrat Medium"/>
                <a:cs typeface="Montserrat Medium"/>
                <a:sym typeface="Montserrat Medium"/>
              </a:rPr>
              <a:t>The most important skill that every developer must master...</a:t>
            </a:r>
            <a:endParaRPr>
              <a:solidFill>
                <a:srgbClr val="28C8E5"/>
              </a:solidFill>
              <a:latin typeface="Montserrat Medium"/>
              <a:ea typeface="Montserrat Medium"/>
              <a:cs typeface="Montserrat Medium"/>
              <a:sym typeface="Montserrat Medium"/>
            </a:endParaRPr>
          </a:p>
        </p:txBody>
      </p:sp>
      <p:pic>
        <p:nvPicPr>
          <p:cNvPr id="429" name="Google Shape;429;p70"/>
          <p:cNvPicPr preferRelativeResize="0"/>
          <p:nvPr/>
        </p:nvPicPr>
        <p:blipFill>
          <a:blip r:embed="rId3">
            <a:alphaModFix/>
          </a:blip>
          <a:stretch>
            <a:fillRect/>
          </a:stretch>
        </p:blipFill>
        <p:spPr>
          <a:xfrm>
            <a:off x="3344113" y="1114425"/>
            <a:ext cx="2455776" cy="13813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3" name="Shape 433"/>
        <p:cNvGrpSpPr/>
        <p:nvPr/>
      </p:nvGrpSpPr>
      <p:grpSpPr>
        <a:xfrm>
          <a:off x="0" y="0"/>
          <a:ext cx="0" cy="0"/>
          <a:chOff x="0" y="0"/>
          <a:chExt cx="0" cy="0"/>
        </a:xfrm>
      </p:grpSpPr>
      <p:sp>
        <p:nvSpPr>
          <p:cNvPr id="434" name="Google Shape;434;p71"/>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1"/>
          <p:cNvSpPr txBox="1"/>
          <p:nvPr/>
        </p:nvSpPr>
        <p:spPr>
          <a:xfrm>
            <a:off x="219075" y="190163"/>
            <a:ext cx="4434000" cy="68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28C8E5"/>
                </a:solidFill>
                <a:latin typeface="Montserrat Medium"/>
                <a:ea typeface="Montserrat Medium"/>
                <a:cs typeface="Montserrat Medium"/>
                <a:sym typeface="Montserrat Medium"/>
              </a:rPr>
              <a:t>Student Support</a:t>
            </a:r>
            <a:endParaRPr sz="30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800">
              <a:solidFill>
                <a:srgbClr val="444444"/>
              </a:solidFill>
              <a:latin typeface="Montserrat Medium"/>
              <a:ea typeface="Montserrat Medium"/>
              <a:cs typeface="Montserrat Medium"/>
              <a:sym typeface="Montserrat Medium"/>
            </a:endParaRPr>
          </a:p>
        </p:txBody>
      </p:sp>
      <p:sp>
        <p:nvSpPr>
          <p:cNvPr id="436" name="Google Shape;436;p71"/>
          <p:cNvSpPr txBox="1"/>
          <p:nvPr/>
        </p:nvSpPr>
        <p:spPr>
          <a:xfrm>
            <a:off x="182200" y="870575"/>
            <a:ext cx="4679100" cy="42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444444"/>
                </a:solidFill>
                <a:latin typeface="Montserrat"/>
                <a:ea typeface="Montserrat"/>
                <a:cs typeface="Montserrat"/>
                <a:sym typeface="Montserrat"/>
              </a:rPr>
              <a:t>Learning Assistant Support</a:t>
            </a:r>
            <a:endParaRPr>
              <a:solidFill>
                <a:srgbClr val="444444"/>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444444"/>
                </a:solidFill>
                <a:latin typeface="Montserrat"/>
                <a:ea typeface="Montserrat"/>
                <a:cs typeface="Montserrat"/>
                <a:sym typeface="Montserrat"/>
              </a:rPr>
              <a:t>What do Learning Assistants do?</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444444"/>
                </a:solidFill>
                <a:latin typeface="Montserrat"/>
                <a:ea typeface="Montserrat"/>
                <a:cs typeface="Montserrat"/>
                <a:sym typeface="Montserrat"/>
              </a:rPr>
              <a:t>The Learning Assistant team is here to provide clarity in your learning journey. On the other end of every question you ask, is a Learning Assistant who is ready to help guide you in the right direction - even outside of standard classroom times!</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
                <a:solidFill>
                  <a:srgbClr val="444444"/>
                </a:solidFill>
                <a:latin typeface="Montserrat"/>
                <a:ea typeface="Montserrat"/>
                <a:cs typeface="Montserrat"/>
                <a:sym typeface="Montserrat"/>
              </a:rPr>
              <a:t>How do I get support from Learning Assistants?</a:t>
            </a:r>
            <a:endParaRPr b="1">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444444"/>
                </a:solidFill>
                <a:latin typeface="Montserrat"/>
                <a:ea typeface="Montserrat"/>
                <a:cs typeface="Montserrat"/>
                <a:sym typeface="Montserrat"/>
              </a:rPr>
              <a:t>In the #learning-assistant channel of your class’ Slack workspace, you can utilize a slash command ("/ask") to post an anonymous question to be answered by a Learning Assistant. </a:t>
            </a:r>
            <a:endParaRPr>
              <a:solidFill>
                <a:srgbClr val="444444"/>
              </a:solidFill>
              <a:latin typeface="Montserrat"/>
              <a:ea typeface="Montserrat"/>
              <a:cs typeface="Montserrat"/>
              <a:sym typeface="Montserrat"/>
            </a:endParaRPr>
          </a:p>
        </p:txBody>
      </p:sp>
      <p:pic>
        <p:nvPicPr>
          <p:cNvPr id="437" name="Google Shape;437;p71"/>
          <p:cNvPicPr preferRelativeResize="0"/>
          <p:nvPr/>
        </p:nvPicPr>
        <p:blipFill>
          <a:blip r:embed="rId3">
            <a:alphaModFix/>
          </a:blip>
          <a:stretch>
            <a:fillRect/>
          </a:stretch>
        </p:blipFill>
        <p:spPr>
          <a:xfrm>
            <a:off x="4761275" y="1002450"/>
            <a:ext cx="4116500" cy="3012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1" name="Shape 441"/>
        <p:cNvGrpSpPr/>
        <p:nvPr/>
      </p:nvGrpSpPr>
      <p:grpSpPr>
        <a:xfrm>
          <a:off x="0" y="0"/>
          <a:ext cx="0" cy="0"/>
          <a:chOff x="0" y="0"/>
          <a:chExt cx="0" cy="0"/>
        </a:xfrm>
      </p:grpSpPr>
      <p:sp>
        <p:nvSpPr>
          <p:cNvPr id="442" name="Google Shape;442;p72"/>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2"/>
          <p:cNvSpPr txBox="1"/>
          <p:nvPr/>
        </p:nvSpPr>
        <p:spPr>
          <a:xfrm>
            <a:off x="219075" y="190163"/>
            <a:ext cx="4434000" cy="68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28C8E5"/>
                </a:solidFill>
                <a:latin typeface="Montserrat Medium"/>
                <a:ea typeface="Montserrat Medium"/>
                <a:cs typeface="Montserrat Medium"/>
                <a:sym typeface="Montserrat Medium"/>
              </a:rPr>
              <a:t>Student Support</a:t>
            </a:r>
            <a:endParaRPr sz="30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800">
              <a:solidFill>
                <a:srgbClr val="444444"/>
              </a:solidFill>
              <a:latin typeface="Montserrat Medium"/>
              <a:ea typeface="Montserrat Medium"/>
              <a:cs typeface="Montserrat Medium"/>
              <a:sym typeface="Montserrat Medium"/>
            </a:endParaRPr>
          </a:p>
        </p:txBody>
      </p:sp>
      <p:sp>
        <p:nvSpPr>
          <p:cNvPr id="444" name="Google Shape;444;p72"/>
          <p:cNvSpPr txBox="1"/>
          <p:nvPr/>
        </p:nvSpPr>
        <p:spPr>
          <a:xfrm>
            <a:off x="320625" y="870563"/>
            <a:ext cx="4230900" cy="22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444444"/>
                </a:solidFill>
                <a:latin typeface="Montserrat"/>
                <a:ea typeface="Montserrat"/>
                <a:cs typeface="Montserrat"/>
                <a:sym typeface="Montserrat"/>
              </a:rPr>
              <a:t>Posting questions to slack</a:t>
            </a:r>
            <a:endParaRPr>
              <a:solidFill>
                <a:srgbClr val="444444"/>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Pick the appropriate channel</a:t>
            </a:r>
            <a:endParaRPr>
              <a:solidFill>
                <a:srgbClr val="444444"/>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444444"/>
              </a:buClr>
              <a:buSzPts val="1400"/>
              <a:buFont typeface="Montserrat"/>
              <a:buChar char="○"/>
            </a:pPr>
            <a:r>
              <a:rPr b="1" lang="en">
                <a:solidFill>
                  <a:srgbClr val="444444"/>
                </a:solidFill>
                <a:latin typeface="Montserrat"/>
                <a:ea typeface="Montserrat"/>
                <a:cs typeface="Montserrat"/>
                <a:sym typeface="Montserrat"/>
              </a:rPr>
              <a:t>#</a:t>
            </a:r>
            <a:r>
              <a:rPr lang="en">
                <a:solidFill>
                  <a:srgbClr val="444444"/>
                </a:solidFill>
                <a:latin typeface="Montserrat"/>
                <a:ea typeface="Montserrat"/>
                <a:cs typeface="Montserrat"/>
                <a:sym typeface="Montserrat"/>
              </a:rPr>
              <a:t>homework</a:t>
            </a:r>
            <a:endParaRPr>
              <a:solidFill>
                <a:srgbClr val="444444"/>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 </a:t>
            </a:r>
            <a:r>
              <a:rPr b="1" lang="en">
                <a:solidFill>
                  <a:srgbClr val="444444"/>
                </a:solidFill>
                <a:latin typeface="Montserrat"/>
                <a:ea typeface="Montserrat"/>
                <a:cs typeface="Montserrat"/>
                <a:sym typeface="Montserrat"/>
              </a:rPr>
              <a:t>#</a:t>
            </a:r>
            <a:r>
              <a:rPr lang="en">
                <a:solidFill>
                  <a:srgbClr val="444444"/>
                </a:solidFill>
                <a:latin typeface="Montserrat"/>
                <a:ea typeface="Montserrat"/>
                <a:cs typeface="Montserrat"/>
                <a:sym typeface="Montserrat"/>
              </a:rPr>
              <a:t>technical-questions</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
                <a:solidFill>
                  <a:srgbClr val="444444"/>
                </a:solidFill>
                <a:latin typeface="Montserrat"/>
                <a:ea typeface="Montserrat"/>
                <a:cs typeface="Montserrat"/>
                <a:sym typeface="Montserrat"/>
              </a:rPr>
              <a:t>Post your question with the following information</a:t>
            </a:r>
            <a:r>
              <a:rPr lang="en">
                <a:solidFill>
                  <a:srgbClr val="444444"/>
                </a:solidFill>
                <a:latin typeface="Montserrat"/>
                <a:ea typeface="Montserrat"/>
                <a:cs typeface="Montserrat"/>
                <a:sym typeface="Montserrat"/>
              </a:rPr>
              <a:t>:</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What is the issue you are encountering? </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What have you attempted?</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What are the errors (if any) that you are receiving?</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Attach any screen shots that are relevant.</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Link to your Github repo with latest code </a:t>
            </a:r>
            <a:endParaRPr>
              <a:solidFill>
                <a:srgbClr val="444444"/>
              </a:solidFill>
              <a:latin typeface="Montserrat"/>
              <a:ea typeface="Montserrat"/>
              <a:cs typeface="Montserrat"/>
              <a:sym typeface="Montserrat"/>
            </a:endParaRPr>
          </a:p>
        </p:txBody>
      </p:sp>
      <p:pic>
        <p:nvPicPr>
          <p:cNvPr id="445" name="Google Shape;445;p72"/>
          <p:cNvPicPr preferRelativeResize="0"/>
          <p:nvPr/>
        </p:nvPicPr>
        <p:blipFill>
          <a:blip r:embed="rId3">
            <a:alphaModFix/>
          </a:blip>
          <a:stretch>
            <a:fillRect/>
          </a:stretch>
        </p:blipFill>
        <p:spPr>
          <a:xfrm>
            <a:off x="4674324" y="929822"/>
            <a:ext cx="4469675" cy="328385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9" name="Shape 449"/>
        <p:cNvGrpSpPr/>
        <p:nvPr/>
      </p:nvGrpSpPr>
      <p:grpSpPr>
        <a:xfrm>
          <a:off x="0" y="0"/>
          <a:ext cx="0" cy="0"/>
          <a:chOff x="0" y="0"/>
          <a:chExt cx="0" cy="0"/>
        </a:xfrm>
      </p:grpSpPr>
      <p:sp>
        <p:nvSpPr>
          <p:cNvPr id="450" name="Google Shape;450;p73"/>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3"/>
          <p:cNvSpPr txBox="1"/>
          <p:nvPr/>
        </p:nvSpPr>
        <p:spPr>
          <a:xfrm>
            <a:off x="320625" y="1067977"/>
            <a:ext cx="4230900" cy="26373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rgbClr val="000000"/>
              </a:buClr>
              <a:buSzPts val="1100"/>
              <a:buFont typeface="Arial"/>
              <a:buNone/>
            </a:pPr>
            <a:r>
              <a:rPr lang="en" sz="1800">
                <a:solidFill>
                  <a:srgbClr val="444444"/>
                </a:solidFill>
                <a:latin typeface="Montserrat"/>
                <a:ea typeface="Montserrat"/>
                <a:cs typeface="Montserrat"/>
                <a:sym typeface="Montserrat"/>
              </a:rPr>
              <a:t>At this point, you should have each of these installed:</a:t>
            </a:r>
            <a:endParaRPr sz="1800">
              <a:solidFill>
                <a:srgbClr val="444444"/>
              </a:solidFill>
              <a:latin typeface="Montserrat"/>
              <a:ea typeface="Montserrat"/>
              <a:cs typeface="Montserrat"/>
              <a:sym typeface="Montserrat"/>
            </a:endParaRPr>
          </a:p>
          <a:p>
            <a:pPr indent="-228600" lvl="0" marL="457200" rtl="0" algn="l">
              <a:lnSpc>
                <a:spcPct val="115000"/>
              </a:lnSpc>
              <a:spcBef>
                <a:spcPts val="0"/>
              </a:spcBef>
              <a:spcAft>
                <a:spcPts val="0"/>
              </a:spcAft>
              <a:buClr>
                <a:srgbClr val="000000"/>
              </a:buClr>
              <a:buSzPts val="1100"/>
              <a:buFont typeface="Arial"/>
              <a:buNone/>
            </a:pPr>
            <a:r>
              <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Char char="❏"/>
            </a:pPr>
            <a:r>
              <a:rPr lang="en">
                <a:solidFill>
                  <a:srgbClr val="444444"/>
                </a:solidFill>
                <a:latin typeface="Montserrat"/>
                <a:ea typeface="Montserrat"/>
                <a:cs typeface="Montserrat"/>
                <a:sym typeface="Montserrat"/>
              </a:rPr>
              <a:t>Slack (</a:t>
            </a:r>
            <a:r>
              <a:rPr b="1" lang="en">
                <a:solidFill>
                  <a:srgbClr val="444444"/>
                </a:solidFill>
                <a:latin typeface="Montserrat"/>
                <a:ea typeface="Montserrat"/>
                <a:cs typeface="Montserrat"/>
                <a:sym typeface="Montserrat"/>
              </a:rPr>
              <a:t>Open</a:t>
            </a:r>
            <a:r>
              <a:rPr lang="en">
                <a:solidFill>
                  <a:srgbClr val="444444"/>
                </a:solidFill>
                <a:latin typeface="Montserrat"/>
                <a:ea typeface="Montserrat"/>
                <a:cs typeface="Montserrat"/>
                <a:sym typeface="Montserrat"/>
              </a:rPr>
              <a:t> up the desktop application)</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Char char="❏"/>
            </a:pPr>
            <a:r>
              <a:rPr lang="en">
                <a:solidFill>
                  <a:srgbClr val="444444"/>
                </a:solidFill>
                <a:latin typeface="Montserrat"/>
                <a:ea typeface="Montserrat"/>
                <a:cs typeface="Montserrat"/>
                <a:sym typeface="Montserrat"/>
              </a:rPr>
              <a:t>Visual Studio </a:t>
            </a:r>
            <a:r>
              <a:rPr b="1" lang="en">
                <a:solidFill>
                  <a:srgbClr val="444444"/>
                </a:solidFill>
                <a:latin typeface="Montserrat"/>
                <a:ea typeface="Montserrat"/>
                <a:cs typeface="Montserrat"/>
                <a:sym typeface="Montserrat"/>
              </a:rPr>
              <a:t>/</a:t>
            </a:r>
            <a:r>
              <a:rPr lang="en">
                <a:solidFill>
                  <a:srgbClr val="444444"/>
                </a:solidFill>
                <a:latin typeface="Montserrat"/>
                <a:ea typeface="Montserrat"/>
                <a:cs typeface="Montserrat"/>
                <a:sym typeface="Montserrat"/>
              </a:rPr>
              <a:t> Sublime </a:t>
            </a:r>
            <a:r>
              <a:rPr b="1" lang="en">
                <a:solidFill>
                  <a:srgbClr val="444444"/>
                </a:solidFill>
                <a:latin typeface="Montserrat"/>
                <a:ea typeface="Montserrat"/>
                <a:cs typeface="Montserrat"/>
                <a:sym typeface="Montserrat"/>
              </a:rPr>
              <a:t>/ </a:t>
            </a:r>
            <a:r>
              <a:rPr lang="en">
                <a:solidFill>
                  <a:srgbClr val="444444"/>
                </a:solidFill>
                <a:latin typeface="Montserrat"/>
                <a:ea typeface="Montserrat"/>
                <a:cs typeface="Montserrat"/>
                <a:sym typeface="Montserrat"/>
              </a:rPr>
              <a:t>Atom (</a:t>
            </a:r>
            <a:r>
              <a:rPr b="1" lang="en">
                <a:solidFill>
                  <a:srgbClr val="444444"/>
                </a:solidFill>
                <a:latin typeface="Montserrat"/>
                <a:ea typeface="Montserrat"/>
                <a:cs typeface="Montserrat"/>
                <a:sym typeface="Montserrat"/>
              </a:rPr>
              <a:t>Open It</a:t>
            </a:r>
            <a:r>
              <a:rPr lang="en">
                <a:solidFill>
                  <a:srgbClr val="444444"/>
                </a:solidFill>
                <a:latin typeface="Montserrat"/>
                <a:ea typeface="Montserrat"/>
                <a:cs typeface="Montserrat"/>
                <a:sym typeface="Montserrat"/>
              </a:rPr>
              <a:t>)</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Git Bash (Windows) or Terminal (Mac)</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Char char="❏"/>
            </a:pPr>
            <a:r>
              <a:rPr lang="en">
                <a:solidFill>
                  <a:srgbClr val="444444"/>
                </a:solidFill>
                <a:latin typeface="Montserrat"/>
                <a:ea typeface="Montserrat"/>
                <a:cs typeface="Montserrat"/>
                <a:sym typeface="Montserrat"/>
              </a:rPr>
              <a:t>Node.js (In Terminal Type </a:t>
            </a:r>
            <a:r>
              <a:rPr b="1" lang="en">
                <a:solidFill>
                  <a:srgbClr val="444444"/>
                </a:solidFill>
                <a:latin typeface="Montserrat"/>
                <a:ea typeface="Montserrat"/>
                <a:cs typeface="Montserrat"/>
                <a:sym typeface="Montserrat"/>
              </a:rPr>
              <a:t>Node</a:t>
            </a:r>
            <a:r>
              <a:rPr lang="en">
                <a:solidFill>
                  <a:srgbClr val="444444"/>
                </a:solidFill>
                <a:latin typeface="Montserrat"/>
                <a:ea typeface="Montserrat"/>
                <a:cs typeface="Montserrat"/>
                <a:sym typeface="Montserrat"/>
              </a:rPr>
              <a:t> / </a:t>
            </a:r>
            <a:r>
              <a:rPr b="1" lang="en">
                <a:solidFill>
                  <a:srgbClr val="444444"/>
                </a:solidFill>
                <a:latin typeface="Montserrat"/>
                <a:ea typeface="Montserrat"/>
                <a:cs typeface="Montserrat"/>
                <a:sym typeface="Montserrat"/>
              </a:rPr>
              <a:t>ctrl+c</a:t>
            </a:r>
            <a:r>
              <a:rPr lang="en">
                <a:solidFill>
                  <a:srgbClr val="444444"/>
                </a:solidFill>
                <a:latin typeface="Montserrat"/>
                <a:ea typeface="Montserrat"/>
                <a:cs typeface="Montserrat"/>
                <a:sym typeface="Montserrat"/>
              </a:rPr>
              <a:t> to exit)</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Char char="❏"/>
            </a:pPr>
            <a:r>
              <a:rPr lang="en">
                <a:solidFill>
                  <a:srgbClr val="444444"/>
                </a:solidFill>
                <a:latin typeface="Montserrat"/>
                <a:ea typeface="Montserrat"/>
                <a:cs typeface="Montserrat"/>
                <a:sym typeface="Montserrat"/>
              </a:rPr>
              <a:t>Google Chrome (</a:t>
            </a:r>
            <a:r>
              <a:rPr b="1" lang="en">
                <a:solidFill>
                  <a:srgbClr val="444444"/>
                </a:solidFill>
                <a:latin typeface="Montserrat"/>
                <a:ea typeface="Montserrat"/>
                <a:cs typeface="Montserrat"/>
                <a:sym typeface="Montserrat"/>
              </a:rPr>
              <a:t>Open It</a:t>
            </a:r>
            <a:r>
              <a:rPr lang="en">
                <a:solidFill>
                  <a:srgbClr val="444444"/>
                </a:solidFill>
                <a:latin typeface="Montserrat"/>
                <a:ea typeface="Montserrat"/>
                <a:cs typeface="Montserrat"/>
                <a:sym typeface="Montserrat"/>
              </a:rPr>
              <a:t>)</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Char char="❏"/>
            </a:pPr>
            <a:r>
              <a:rPr lang="en">
                <a:solidFill>
                  <a:srgbClr val="444444"/>
                </a:solidFill>
                <a:latin typeface="Montserrat"/>
                <a:ea typeface="Montserrat"/>
                <a:cs typeface="Montserrat"/>
                <a:sym typeface="Montserrat"/>
              </a:rPr>
              <a:t>Git for Version Control (Type</a:t>
            </a:r>
            <a:r>
              <a:rPr b="1" lang="en">
                <a:solidFill>
                  <a:srgbClr val="444444"/>
                </a:solidFill>
                <a:latin typeface="Montserrat"/>
                <a:ea typeface="Montserrat"/>
                <a:cs typeface="Montserrat"/>
                <a:sym typeface="Montserrat"/>
              </a:rPr>
              <a:t> git </a:t>
            </a:r>
            <a:r>
              <a:rPr lang="en">
                <a:solidFill>
                  <a:srgbClr val="444444"/>
                </a:solidFill>
                <a:latin typeface="Montserrat"/>
                <a:ea typeface="Montserrat"/>
                <a:cs typeface="Montserrat"/>
                <a:sym typeface="Montserrat"/>
              </a:rPr>
              <a:t>In terminal)</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GitHub accounts tied to their local Git using SSH authentication: </a:t>
            </a:r>
            <a:r>
              <a:rPr b="1" lang="en">
                <a:solidFill>
                  <a:srgbClr val="444444"/>
                </a:solidFill>
                <a:latin typeface="Montserrat"/>
                <a:ea typeface="Montserrat"/>
                <a:cs typeface="Montserrat"/>
                <a:sym typeface="Montserrat"/>
              </a:rPr>
              <a:t>ssh -T git@github.com</a:t>
            </a:r>
            <a:endParaRPr b="1">
              <a:solidFill>
                <a:srgbClr val="444444"/>
              </a:solidFill>
              <a:latin typeface="Montserrat"/>
              <a:ea typeface="Montserrat"/>
              <a:cs typeface="Montserrat"/>
              <a:sym typeface="Montserrat"/>
            </a:endParaRPr>
          </a:p>
        </p:txBody>
      </p:sp>
      <p:pic>
        <p:nvPicPr>
          <p:cNvPr id="452" name="Google Shape;452;p73"/>
          <p:cNvPicPr preferRelativeResize="0"/>
          <p:nvPr/>
        </p:nvPicPr>
        <p:blipFill>
          <a:blip r:embed="rId3">
            <a:alphaModFix/>
          </a:blip>
          <a:stretch>
            <a:fillRect/>
          </a:stretch>
        </p:blipFill>
        <p:spPr>
          <a:xfrm>
            <a:off x="4611400" y="884976"/>
            <a:ext cx="3345775" cy="3487550"/>
          </a:xfrm>
          <a:prstGeom prst="rect">
            <a:avLst/>
          </a:prstGeom>
          <a:noFill/>
          <a:ln cap="flat" cmpd="sng" w="19050">
            <a:solidFill>
              <a:schemeClr val="dk2"/>
            </a:solidFill>
            <a:prstDash val="solid"/>
            <a:round/>
            <a:headEnd len="sm" w="sm" type="none"/>
            <a:tailEnd len="sm" w="sm" type="none"/>
          </a:ln>
        </p:spPr>
      </p:pic>
      <p:sp>
        <p:nvSpPr>
          <p:cNvPr id="453" name="Google Shape;453;p73"/>
          <p:cNvSpPr txBox="1"/>
          <p:nvPr/>
        </p:nvSpPr>
        <p:spPr>
          <a:xfrm>
            <a:off x="219075" y="190163"/>
            <a:ext cx="4434000" cy="68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28C8E5"/>
                </a:solidFill>
                <a:latin typeface="Montserrat Medium"/>
                <a:ea typeface="Montserrat Medium"/>
                <a:cs typeface="Montserrat Medium"/>
                <a:sym typeface="Montserrat Medium"/>
              </a:rPr>
              <a:t>Pre Work</a:t>
            </a:r>
            <a:r>
              <a:rPr lang="en" sz="3000">
                <a:solidFill>
                  <a:srgbClr val="28C8E5"/>
                </a:solidFill>
                <a:latin typeface="Montserrat Medium"/>
                <a:ea typeface="Montserrat Medium"/>
                <a:cs typeface="Montserrat Medium"/>
                <a:sym typeface="Montserrat Medium"/>
              </a:rPr>
              <a:t> Checklist</a:t>
            </a:r>
            <a:endParaRPr sz="1800">
              <a:solidFill>
                <a:srgbClr val="444444"/>
              </a:solidFill>
              <a:latin typeface="Montserrat Medium"/>
              <a:ea typeface="Montserrat Medium"/>
              <a:cs typeface="Montserrat Medium"/>
              <a:sym typeface="Montserrat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7" name="Shape 457"/>
        <p:cNvGrpSpPr/>
        <p:nvPr/>
      </p:nvGrpSpPr>
      <p:grpSpPr>
        <a:xfrm>
          <a:off x="0" y="0"/>
          <a:ext cx="0" cy="0"/>
          <a:chOff x="0" y="0"/>
          <a:chExt cx="0" cy="0"/>
        </a:xfrm>
      </p:grpSpPr>
      <p:sp>
        <p:nvSpPr>
          <p:cNvPr id="458" name="Google Shape;458;p74"/>
          <p:cNvSpPr/>
          <p:nvPr/>
        </p:nvSpPr>
        <p:spPr>
          <a:xfrm>
            <a:off x="0"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4"/>
          <p:cNvSpPr txBox="1"/>
          <p:nvPr/>
        </p:nvSpPr>
        <p:spPr>
          <a:xfrm>
            <a:off x="4707925" y="1486575"/>
            <a:ext cx="4436100" cy="202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28C8E5"/>
                </a:solidFill>
                <a:latin typeface="Montserrat Medium"/>
                <a:ea typeface="Montserrat Medium"/>
                <a:cs typeface="Montserrat Medium"/>
                <a:sym typeface="Montserrat Medium"/>
              </a:rPr>
              <a:t>Accounts Checklist</a:t>
            </a:r>
            <a:endParaRPr sz="3000">
              <a:solidFill>
                <a:srgbClr val="28C8E5"/>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You should also now have accounts for:</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GitHub (with SSH Integration)</a:t>
            </a:r>
            <a:endParaRPr b="1">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LinkedIn</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Stack Overflow</a:t>
            </a:r>
            <a:endParaRPr>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800">
              <a:solidFill>
                <a:srgbClr val="444444"/>
              </a:solidFill>
              <a:latin typeface="Montserrat Medium"/>
              <a:ea typeface="Montserrat Medium"/>
              <a:cs typeface="Montserrat Medium"/>
              <a:sym typeface="Montserrat Medium"/>
            </a:endParaRPr>
          </a:p>
        </p:txBody>
      </p:sp>
      <p:pic>
        <p:nvPicPr>
          <p:cNvPr id="460" name="Google Shape;460;p74"/>
          <p:cNvPicPr preferRelativeResize="0"/>
          <p:nvPr/>
        </p:nvPicPr>
        <p:blipFill>
          <a:blip r:embed="rId3">
            <a:alphaModFix/>
          </a:blip>
          <a:stretch>
            <a:fillRect/>
          </a:stretch>
        </p:blipFill>
        <p:spPr>
          <a:xfrm>
            <a:off x="0" y="1415100"/>
            <a:ext cx="4707925" cy="2286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4" name="Shape 464"/>
        <p:cNvGrpSpPr/>
        <p:nvPr/>
      </p:nvGrpSpPr>
      <p:grpSpPr>
        <a:xfrm>
          <a:off x="0" y="0"/>
          <a:ext cx="0" cy="0"/>
          <a:chOff x="0" y="0"/>
          <a:chExt cx="0" cy="0"/>
        </a:xfrm>
      </p:grpSpPr>
      <p:sp>
        <p:nvSpPr>
          <p:cNvPr id="465" name="Google Shape;465;p75"/>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5"/>
          <p:cNvSpPr txBox="1"/>
          <p:nvPr/>
        </p:nvSpPr>
        <p:spPr>
          <a:xfrm>
            <a:off x="0" y="2217900"/>
            <a:ext cx="4652400" cy="68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28C8E5"/>
                </a:solidFill>
                <a:latin typeface="Montserrat Medium"/>
                <a:ea typeface="Montserrat Medium"/>
                <a:cs typeface="Montserrat Medium"/>
                <a:sym typeface="Montserrat Medium"/>
              </a:rPr>
              <a:t>Full Stack Developer?</a:t>
            </a:r>
            <a:endParaRPr sz="24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4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400">
              <a:solidFill>
                <a:srgbClr val="444444"/>
              </a:solidFill>
              <a:latin typeface="Montserrat Medium"/>
              <a:ea typeface="Montserrat Medium"/>
              <a:cs typeface="Montserrat Medium"/>
              <a:sym typeface="Montserrat Medium"/>
            </a:endParaRPr>
          </a:p>
        </p:txBody>
      </p:sp>
      <p:pic>
        <p:nvPicPr>
          <p:cNvPr id="467" name="Google Shape;467;p75"/>
          <p:cNvPicPr preferRelativeResize="0"/>
          <p:nvPr/>
        </p:nvPicPr>
        <p:blipFill>
          <a:blip r:embed="rId3">
            <a:alphaModFix/>
          </a:blip>
          <a:stretch>
            <a:fillRect/>
          </a:stretch>
        </p:blipFill>
        <p:spPr>
          <a:xfrm>
            <a:off x="4652513" y="1060938"/>
            <a:ext cx="4491468" cy="299431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cxnSp>
        <p:nvCxnSpPr>
          <p:cNvPr id="472" name="Google Shape;472;p76"/>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473" name="Google Shape;473;p76"/>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webpage</a:t>
            </a:r>
            <a:endParaRPr sz="900">
              <a:latin typeface="Roboto Medium"/>
              <a:ea typeface="Roboto Medium"/>
              <a:cs typeface="Roboto Medium"/>
              <a:sym typeface="Roboto Medium"/>
            </a:endParaRPr>
          </a:p>
        </p:txBody>
      </p:sp>
      <p:grpSp>
        <p:nvGrpSpPr>
          <p:cNvPr id="474" name="Google Shape;474;p76"/>
          <p:cNvGrpSpPr/>
          <p:nvPr/>
        </p:nvGrpSpPr>
        <p:grpSpPr>
          <a:xfrm flipH="1" rot="5400000">
            <a:off x="2273367" y="1459658"/>
            <a:ext cx="235524" cy="740333"/>
            <a:chOff x="5698139" y="2180119"/>
            <a:chExt cx="260998" cy="820404"/>
          </a:xfrm>
        </p:grpSpPr>
        <p:sp>
          <p:nvSpPr>
            <p:cNvPr id="475" name="Google Shape;475;p7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6" name="Google Shape;476;p7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76"/>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76"/>
          <p:cNvGrpSpPr/>
          <p:nvPr/>
        </p:nvGrpSpPr>
        <p:grpSpPr>
          <a:xfrm rot="-5400000">
            <a:off x="2410430" y="995846"/>
            <a:ext cx="235524" cy="740333"/>
            <a:chOff x="5698139" y="2180119"/>
            <a:chExt cx="260998" cy="820404"/>
          </a:xfrm>
        </p:grpSpPr>
        <p:sp>
          <p:nvSpPr>
            <p:cNvPr id="479" name="Google Shape;479;p7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0" name="Google Shape;480;p7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76"/>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482" name="Google Shape;482;p76"/>
          <p:cNvGrpSpPr/>
          <p:nvPr/>
        </p:nvGrpSpPr>
        <p:grpSpPr>
          <a:xfrm rot="-5400000">
            <a:off x="3992137" y="995846"/>
            <a:ext cx="235524" cy="740333"/>
            <a:chOff x="5698139" y="2180119"/>
            <a:chExt cx="260998" cy="820404"/>
          </a:xfrm>
        </p:grpSpPr>
        <p:sp>
          <p:nvSpPr>
            <p:cNvPr id="483" name="Google Shape;483;p7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4" name="Google Shape;484;p7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76"/>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486" name="Google Shape;486;p76"/>
          <p:cNvGrpSpPr/>
          <p:nvPr/>
        </p:nvGrpSpPr>
        <p:grpSpPr>
          <a:xfrm rot="-2166903">
            <a:off x="5532806" y="1495590"/>
            <a:ext cx="235754" cy="848372"/>
            <a:chOff x="5698139" y="2180119"/>
            <a:chExt cx="260998" cy="820404"/>
          </a:xfrm>
        </p:grpSpPr>
        <p:sp>
          <p:nvSpPr>
            <p:cNvPr id="487" name="Google Shape;487;p7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8" name="Google Shape;488;p7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76"/>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Express</a:t>
            </a:r>
            <a:r>
              <a:rPr lang="en" sz="900">
                <a:solidFill>
                  <a:schemeClr val="dk1"/>
                </a:solidFill>
                <a:latin typeface="Roboto Medium"/>
                <a:ea typeface="Roboto Medium"/>
                <a:cs typeface="Roboto Medium"/>
                <a:sym typeface="Roboto Medium"/>
              </a:rPr>
              <a:t> sends HTML back to browser </a:t>
            </a:r>
            <a:endParaRPr sz="900">
              <a:solidFill>
                <a:schemeClr val="dk1"/>
              </a:solidFill>
              <a:latin typeface="Roboto Medium"/>
              <a:ea typeface="Roboto Medium"/>
              <a:cs typeface="Roboto Medium"/>
              <a:sym typeface="Roboto Medium"/>
            </a:endParaRPr>
          </a:p>
        </p:txBody>
      </p:sp>
      <p:grpSp>
        <p:nvGrpSpPr>
          <p:cNvPr id="490" name="Google Shape;490;p76"/>
          <p:cNvGrpSpPr/>
          <p:nvPr/>
        </p:nvGrpSpPr>
        <p:grpSpPr>
          <a:xfrm>
            <a:off x="5918761" y="2410431"/>
            <a:ext cx="235524" cy="740333"/>
            <a:chOff x="5698139" y="2180119"/>
            <a:chExt cx="260998" cy="820404"/>
          </a:xfrm>
        </p:grpSpPr>
        <p:sp>
          <p:nvSpPr>
            <p:cNvPr id="491" name="Google Shape;491;p7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2" name="Google Shape;492;p7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76"/>
          <p:cNvGrpSpPr/>
          <p:nvPr/>
        </p:nvGrpSpPr>
        <p:grpSpPr>
          <a:xfrm rot="5400000">
            <a:off x="5510825" y="3740186"/>
            <a:ext cx="581913" cy="235524"/>
            <a:chOff x="1782310" y="2784872"/>
            <a:chExt cx="820404" cy="260998"/>
          </a:xfrm>
        </p:grpSpPr>
        <p:sp>
          <p:nvSpPr>
            <p:cNvPr id="494" name="Google Shape;494;p7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5" name="Google Shape;495;p7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76"/>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Handlebars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497" name="Google Shape;497;p76"/>
          <p:cNvGrpSpPr/>
          <p:nvPr/>
        </p:nvGrpSpPr>
        <p:grpSpPr>
          <a:xfrm rot="5400000">
            <a:off x="5510825" y="4309974"/>
            <a:ext cx="581913" cy="235524"/>
            <a:chOff x="1782310" y="2784872"/>
            <a:chExt cx="820404" cy="260998"/>
          </a:xfrm>
        </p:grpSpPr>
        <p:sp>
          <p:nvSpPr>
            <p:cNvPr id="498" name="Google Shape;498;p7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9" name="Google Shape;499;p7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76"/>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Handlebars</a:t>
            </a:r>
            <a:endParaRPr sz="900">
              <a:solidFill>
                <a:schemeClr val="dk1"/>
              </a:solidFill>
              <a:latin typeface="Roboto Medium"/>
              <a:ea typeface="Roboto Medium"/>
              <a:cs typeface="Roboto Medium"/>
              <a:sym typeface="Roboto Medium"/>
            </a:endParaRPr>
          </a:p>
        </p:txBody>
      </p:sp>
      <p:grpSp>
        <p:nvGrpSpPr>
          <p:cNvPr id="501" name="Google Shape;501;p76"/>
          <p:cNvGrpSpPr/>
          <p:nvPr/>
        </p:nvGrpSpPr>
        <p:grpSpPr>
          <a:xfrm flipH="1" rot="5400000">
            <a:off x="5052608" y="4103129"/>
            <a:ext cx="581913" cy="235524"/>
            <a:chOff x="1782310" y="2784872"/>
            <a:chExt cx="820404" cy="260998"/>
          </a:xfrm>
        </p:grpSpPr>
        <p:sp>
          <p:nvSpPr>
            <p:cNvPr id="502" name="Google Shape;502;p7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03" name="Google Shape;503;p7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76"/>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Node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Handlebars</a:t>
            </a:r>
            <a:r>
              <a:rPr lang="en" sz="900">
                <a:solidFill>
                  <a:schemeClr val="dk1"/>
                </a:solidFill>
                <a:latin typeface="Roboto Medium"/>
                <a:ea typeface="Roboto Medium"/>
                <a:cs typeface="Roboto Medium"/>
                <a:sym typeface="Roboto Medium"/>
              </a:rPr>
              <a:t> </a:t>
            </a:r>
            <a:endParaRPr sz="900">
              <a:solidFill>
                <a:schemeClr val="dk1"/>
              </a:solidFill>
              <a:latin typeface="Roboto Medium"/>
              <a:ea typeface="Roboto Medium"/>
              <a:cs typeface="Roboto Medium"/>
              <a:sym typeface="Roboto Medium"/>
            </a:endParaRPr>
          </a:p>
        </p:txBody>
      </p:sp>
      <p:grpSp>
        <p:nvGrpSpPr>
          <p:cNvPr id="505" name="Google Shape;505;p76"/>
          <p:cNvGrpSpPr/>
          <p:nvPr/>
        </p:nvGrpSpPr>
        <p:grpSpPr>
          <a:xfrm flipH="1" rot="5400000">
            <a:off x="4901454" y="3497321"/>
            <a:ext cx="740333" cy="235524"/>
            <a:chOff x="1782310" y="2784872"/>
            <a:chExt cx="820404" cy="260998"/>
          </a:xfrm>
        </p:grpSpPr>
        <p:sp>
          <p:nvSpPr>
            <p:cNvPr id="506" name="Google Shape;506;p7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07" name="Google Shape;507;p7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76"/>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Node.js     Express.js</a:t>
            </a:r>
            <a:endParaRPr>
              <a:solidFill>
                <a:schemeClr val="dk1"/>
              </a:solidFill>
              <a:latin typeface="Roboto Medium"/>
              <a:ea typeface="Roboto Medium"/>
              <a:cs typeface="Roboto Medium"/>
              <a:sym typeface="Roboto Medium"/>
            </a:endParaRPr>
          </a:p>
        </p:txBody>
      </p:sp>
      <p:grpSp>
        <p:nvGrpSpPr>
          <p:cNvPr id="509" name="Google Shape;509;p76"/>
          <p:cNvGrpSpPr/>
          <p:nvPr/>
        </p:nvGrpSpPr>
        <p:grpSpPr>
          <a:xfrm flipH="1">
            <a:off x="3531811" y="3426505"/>
            <a:ext cx="740333" cy="235524"/>
            <a:chOff x="1782310" y="2784872"/>
            <a:chExt cx="820404" cy="260998"/>
          </a:xfrm>
        </p:grpSpPr>
        <p:sp>
          <p:nvSpPr>
            <p:cNvPr id="510" name="Google Shape;510;p7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11" name="Google Shape;511;p7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76"/>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MySQL returns rows</a:t>
            </a:r>
            <a:endParaRPr sz="900">
              <a:solidFill>
                <a:schemeClr val="dk1"/>
              </a:solidFill>
              <a:latin typeface="Roboto Medium"/>
              <a:ea typeface="Roboto Medium"/>
              <a:cs typeface="Roboto Medium"/>
              <a:sym typeface="Roboto Medium"/>
            </a:endParaRPr>
          </a:p>
        </p:txBody>
      </p:sp>
      <p:grpSp>
        <p:nvGrpSpPr>
          <p:cNvPr id="513" name="Google Shape;513;p76"/>
          <p:cNvGrpSpPr/>
          <p:nvPr/>
        </p:nvGrpSpPr>
        <p:grpSpPr>
          <a:xfrm flipH="1">
            <a:off x="1909807" y="3436726"/>
            <a:ext cx="740333" cy="235524"/>
            <a:chOff x="1782310" y="2784872"/>
            <a:chExt cx="820404" cy="260998"/>
          </a:xfrm>
        </p:grpSpPr>
        <p:sp>
          <p:nvSpPr>
            <p:cNvPr id="514" name="Google Shape;514;p7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15" name="Google Shape;515;p7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76"/>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517" name="Google Shape;517;p76"/>
          <p:cNvGrpSpPr/>
          <p:nvPr/>
        </p:nvGrpSpPr>
        <p:grpSpPr>
          <a:xfrm>
            <a:off x="2201077" y="2972913"/>
            <a:ext cx="740333" cy="235524"/>
            <a:chOff x="1782310" y="2784872"/>
            <a:chExt cx="820404" cy="260998"/>
          </a:xfrm>
        </p:grpSpPr>
        <p:sp>
          <p:nvSpPr>
            <p:cNvPr id="518" name="Google Shape;518;p7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19" name="Google Shape;519;p7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76"/>
          <p:cNvGrpSpPr/>
          <p:nvPr/>
        </p:nvGrpSpPr>
        <p:grpSpPr>
          <a:xfrm rot="8633097">
            <a:off x="5379140" y="2321439"/>
            <a:ext cx="235754" cy="848372"/>
            <a:chOff x="5698139" y="2180119"/>
            <a:chExt cx="260998" cy="820404"/>
          </a:xfrm>
        </p:grpSpPr>
        <p:sp>
          <p:nvSpPr>
            <p:cNvPr id="521" name="Google Shape;521;p7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22" name="Google Shape;522;p7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a:t>
            </a:r>
            <a:r>
              <a:rPr lang="en"/>
              <a:t>Development</a:t>
            </a:r>
            <a:endParaRPr/>
          </a:p>
          <a:p>
            <a:pPr indent="0" lvl="0" marL="0" rtl="0" algn="l">
              <a:spcBef>
                <a:spcPts val="0"/>
              </a:spcBef>
              <a:spcAft>
                <a:spcPts val="0"/>
              </a:spcAft>
              <a:buNone/>
            </a:pPr>
            <a:r>
              <a:t/>
            </a:r>
            <a:endParaRPr/>
          </a:p>
        </p:txBody>
      </p:sp>
      <p:pic>
        <p:nvPicPr>
          <p:cNvPr id="524" name="Google Shape;524;p7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525" name="Google Shape;525;p76"/>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Node sends SQL</a:t>
            </a:r>
            <a:endParaRPr sz="900">
              <a:solidFill>
                <a:schemeClr val="dk1"/>
              </a:solidFill>
              <a:latin typeface="Roboto Medium"/>
              <a:ea typeface="Roboto Medium"/>
              <a:cs typeface="Roboto Medium"/>
              <a:sym typeface="Roboto Medium"/>
            </a:endParaRPr>
          </a:p>
        </p:txBody>
      </p:sp>
      <p:cxnSp>
        <p:nvCxnSpPr>
          <p:cNvPr id="526" name="Google Shape;526;p76"/>
          <p:cNvCxnSpPr/>
          <p:nvPr/>
        </p:nvCxnSpPr>
        <p:spPr>
          <a:xfrm>
            <a:off x="5475692" y="3072599"/>
            <a:ext cx="0" cy="487800"/>
          </a:xfrm>
          <a:prstGeom prst="straightConnector1">
            <a:avLst/>
          </a:prstGeom>
          <a:noFill/>
          <a:ln cap="flat" cmpd="sng" w="19050">
            <a:solidFill>
              <a:srgbClr val="1D1A36"/>
            </a:solidFill>
            <a:prstDash val="solid"/>
            <a:round/>
            <a:headEnd len="med" w="med" type="none"/>
            <a:tailEnd len="med" w="med" type="none"/>
          </a:ln>
        </p:spPr>
      </p:cxnSp>
      <p:sp>
        <p:nvSpPr>
          <p:cNvPr id="527" name="Google Shape;527;p76"/>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talks to </a:t>
            </a:r>
            <a:r>
              <a:rPr lang="en" sz="900">
                <a:solidFill>
                  <a:schemeClr val="dk1"/>
                </a:solidFill>
                <a:latin typeface="Roboto Medium"/>
                <a:ea typeface="Roboto Medium"/>
                <a:cs typeface="Roboto Medium"/>
                <a:sym typeface="Roboto Medium"/>
              </a:rPr>
              <a:t>Express</a:t>
            </a:r>
            <a:endParaRPr sz="900">
              <a:solidFill>
                <a:schemeClr val="dk1"/>
              </a:solidFill>
              <a:latin typeface="Roboto Medium"/>
              <a:ea typeface="Roboto Medium"/>
              <a:cs typeface="Roboto Medium"/>
              <a:sym typeface="Roboto Medium"/>
            </a:endParaRPr>
          </a:p>
        </p:txBody>
      </p:sp>
      <p:grpSp>
        <p:nvGrpSpPr>
          <p:cNvPr id="528" name="Google Shape;528;p76"/>
          <p:cNvGrpSpPr/>
          <p:nvPr/>
        </p:nvGrpSpPr>
        <p:grpSpPr>
          <a:xfrm rot="5400000">
            <a:off x="5628091" y="3621867"/>
            <a:ext cx="347031" cy="222918"/>
            <a:chOff x="1782310" y="2784872"/>
            <a:chExt cx="820404" cy="260998"/>
          </a:xfrm>
        </p:grpSpPr>
        <p:sp>
          <p:nvSpPr>
            <p:cNvPr id="529" name="Google Shape;529;p7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30" name="Google Shape;530;p7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76"/>
          <p:cNvGrpSpPr/>
          <p:nvPr/>
        </p:nvGrpSpPr>
        <p:grpSpPr>
          <a:xfrm flipH="1" rot="5400000">
            <a:off x="3859538" y="1506185"/>
            <a:ext cx="226964" cy="603818"/>
            <a:chOff x="5698139" y="2180119"/>
            <a:chExt cx="260998" cy="820404"/>
          </a:xfrm>
        </p:grpSpPr>
        <p:sp>
          <p:nvSpPr>
            <p:cNvPr id="532" name="Google Shape;532;p7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33" name="Google Shape;533;p7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76"/>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76"/>
          <p:cNvGrpSpPr/>
          <p:nvPr/>
        </p:nvGrpSpPr>
        <p:grpSpPr>
          <a:xfrm flipH="1" rot="10800000">
            <a:off x="4677424" y="1811128"/>
            <a:ext cx="226938" cy="445069"/>
            <a:chOff x="5698139" y="2180119"/>
            <a:chExt cx="260998" cy="820404"/>
          </a:xfrm>
        </p:grpSpPr>
        <p:sp>
          <p:nvSpPr>
            <p:cNvPr id="536" name="Google Shape;536;p7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37" name="Google Shape;537;p7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76"/>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76"/>
          <p:cNvGrpSpPr/>
          <p:nvPr/>
        </p:nvGrpSpPr>
        <p:grpSpPr>
          <a:xfrm>
            <a:off x="3677249" y="2972913"/>
            <a:ext cx="740333" cy="235524"/>
            <a:chOff x="1782310" y="2784872"/>
            <a:chExt cx="820404" cy="260998"/>
          </a:xfrm>
        </p:grpSpPr>
        <p:sp>
          <p:nvSpPr>
            <p:cNvPr id="540" name="Google Shape;540;p7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1" name="Google Shape;541;p7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76"/>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6"/>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Request Response Cycle</a:t>
            </a:r>
            <a:endParaRPr sz="1200">
              <a:solidFill>
                <a:srgbClr val="FFFFFF"/>
              </a:solidFill>
            </a:endParaRPr>
          </a:p>
        </p:txBody>
      </p:sp>
      <p:sp>
        <p:nvSpPr>
          <p:cNvPr id="544" name="Google Shape;544;p76"/>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 end</a:t>
            </a:r>
            <a:endParaRPr sz="1200">
              <a:solidFill>
                <a:srgbClr val="FFFFFF"/>
              </a:solidFill>
            </a:endParaRPr>
          </a:p>
        </p:txBody>
      </p:sp>
      <p:sp>
        <p:nvSpPr>
          <p:cNvPr id="545" name="Google Shape;545;p76"/>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 end</a:t>
            </a:r>
            <a:endParaRPr sz="1200">
              <a:solidFill>
                <a:srgbClr val="FFFFFF"/>
              </a:solidFill>
            </a:endParaRPr>
          </a:p>
        </p:txBody>
      </p:sp>
      <p:pic>
        <p:nvPicPr>
          <p:cNvPr id="546" name="Google Shape;546;p7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547" name="Google Shape;547;p7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548" name="Google Shape;548;p76"/>
          <p:cNvSpPr/>
          <p:nvPr/>
        </p:nvSpPr>
        <p:spPr>
          <a:xfrm>
            <a:off x="5919550" y="1047150"/>
            <a:ext cx="2917500" cy="966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a:t>
            </a:r>
            <a:r>
              <a:rPr lang="en" sz="1000">
                <a:solidFill>
                  <a:srgbClr val="FFFFFF"/>
                </a:solidFill>
                <a:latin typeface="Roboto"/>
                <a:ea typeface="Roboto"/>
                <a:cs typeface="Roboto"/>
                <a:sym typeface="Roboto"/>
              </a:rPr>
              <a:t>end</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p:txBody>
      </p:sp>
      <p:pic>
        <p:nvPicPr>
          <p:cNvPr id="549" name="Google Shape;549;p76"/>
          <p:cNvPicPr preferRelativeResize="0"/>
          <p:nvPr/>
        </p:nvPicPr>
        <p:blipFill>
          <a:blip r:embed="rId6">
            <a:alphaModFix/>
          </a:blip>
          <a:stretch>
            <a:fillRect/>
          </a:stretch>
        </p:blipFill>
        <p:spPr>
          <a:xfrm>
            <a:off x="5434788" y="4307930"/>
            <a:ext cx="276020" cy="275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cxnSp>
        <p:nvCxnSpPr>
          <p:cNvPr id="554" name="Google Shape;554;p77"/>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555" name="Google Shape;555;p77"/>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webpage</a:t>
            </a:r>
            <a:endParaRPr sz="900">
              <a:latin typeface="Roboto Medium"/>
              <a:ea typeface="Roboto Medium"/>
              <a:cs typeface="Roboto Medium"/>
              <a:sym typeface="Roboto Medium"/>
            </a:endParaRPr>
          </a:p>
        </p:txBody>
      </p:sp>
      <p:grpSp>
        <p:nvGrpSpPr>
          <p:cNvPr id="556" name="Google Shape;556;p77"/>
          <p:cNvGrpSpPr/>
          <p:nvPr/>
        </p:nvGrpSpPr>
        <p:grpSpPr>
          <a:xfrm flipH="1" rot="5400000">
            <a:off x="2273367" y="1459658"/>
            <a:ext cx="235524" cy="740333"/>
            <a:chOff x="5698139" y="2180119"/>
            <a:chExt cx="260998" cy="820404"/>
          </a:xfrm>
        </p:grpSpPr>
        <p:sp>
          <p:nvSpPr>
            <p:cNvPr id="557" name="Google Shape;557;p7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8" name="Google Shape;558;p7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77"/>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77"/>
          <p:cNvGrpSpPr/>
          <p:nvPr/>
        </p:nvGrpSpPr>
        <p:grpSpPr>
          <a:xfrm rot="-5400000">
            <a:off x="2410430" y="995846"/>
            <a:ext cx="235524" cy="740333"/>
            <a:chOff x="5698139" y="2180119"/>
            <a:chExt cx="260998" cy="820404"/>
          </a:xfrm>
        </p:grpSpPr>
        <p:sp>
          <p:nvSpPr>
            <p:cNvPr id="561" name="Google Shape;561;p7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62" name="Google Shape;562;p7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77"/>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564" name="Google Shape;564;p77"/>
          <p:cNvGrpSpPr/>
          <p:nvPr/>
        </p:nvGrpSpPr>
        <p:grpSpPr>
          <a:xfrm rot="-5400000">
            <a:off x="3992137" y="995846"/>
            <a:ext cx="235524" cy="740333"/>
            <a:chOff x="5698139" y="2180119"/>
            <a:chExt cx="260998" cy="820404"/>
          </a:xfrm>
        </p:grpSpPr>
        <p:sp>
          <p:nvSpPr>
            <p:cNvPr id="565" name="Google Shape;565;p7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66" name="Google Shape;566;p7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77"/>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568" name="Google Shape;568;p77"/>
          <p:cNvGrpSpPr/>
          <p:nvPr/>
        </p:nvGrpSpPr>
        <p:grpSpPr>
          <a:xfrm rot="-2166903">
            <a:off x="5532806" y="1495590"/>
            <a:ext cx="235754" cy="848372"/>
            <a:chOff x="5698139" y="2180119"/>
            <a:chExt cx="260998" cy="820404"/>
          </a:xfrm>
        </p:grpSpPr>
        <p:sp>
          <p:nvSpPr>
            <p:cNvPr id="569" name="Google Shape;569;p7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70" name="Google Shape;570;p7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77"/>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Express</a:t>
            </a:r>
            <a:r>
              <a:rPr lang="en" sz="900">
                <a:solidFill>
                  <a:schemeClr val="dk1"/>
                </a:solidFill>
                <a:latin typeface="Roboto Medium"/>
                <a:ea typeface="Roboto Medium"/>
                <a:cs typeface="Roboto Medium"/>
                <a:sym typeface="Roboto Medium"/>
              </a:rPr>
              <a:t> sends HTML back to browser </a:t>
            </a:r>
            <a:endParaRPr sz="900">
              <a:solidFill>
                <a:schemeClr val="dk1"/>
              </a:solidFill>
              <a:latin typeface="Roboto Medium"/>
              <a:ea typeface="Roboto Medium"/>
              <a:cs typeface="Roboto Medium"/>
              <a:sym typeface="Roboto Medium"/>
            </a:endParaRPr>
          </a:p>
        </p:txBody>
      </p:sp>
      <p:grpSp>
        <p:nvGrpSpPr>
          <p:cNvPr id="572" name="Google Shape;572;p77"/>
          <p:cNvGrpSpPr/>
          <p:nvPr/>
        </p:nvGrpSpPr>
        <p:grpSpPr>
          <a:xfrm>
            <a:off x="5918761" y="2410431"/>
            <a:ext cx="235524" cy="740333"/>
            <a:chOff x="5698139" y="2180119"/>
            <a:chExt cx="260998" cy="820404"/>
          </a:xfrm>
        </p:grpSpPr>
        <p:sp>
          <p:nvSpPr>
            <p:cNvPr id="573" name="Google Shape;573;p7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74" name="Google Shape;574;p7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77"/>
          <p:cNvGrpSpPr/>
          <p:nvPr/>
        </p:nvGrpSpPr>
        <p:grpSpPr>
          <a:xfrm rot="5400000">
            <a:off x="5510825" y="3740186"/>
            <a:ext cx="581913" cy="235524"/>
            <a:chOff x="1782310" y="2784872"/>
            <a:chExt cx="820404" cy="260998"/>
          </a:xfrm>
        </p:grpSpPr>
        <p:sp>
          <p:nvSpPr>
            <p:cNvPr id="576" name="Google Shape;576;p7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77" name="Google Shape;577;p7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77"/>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Handlebars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579" name="Google Shape;579;p77"/>
          <p:cNvGrpSpPr/>
          <p:nvPr/>
        </p:nvGrpSpPr>
        <p:grpSpPr>
          <a:xfrm rot="5400000">
            <a:off x="5510825" y="4309974"/>
            <a:ext cx="581913" cy="235524"/>
            <a:chOff x="1782310" y="2784872"/>
            <a:chExt cx="820404" cy="260998"/>
          </a:xfrm>
        </p:grpSpPr>
        <p:sp>
          <p:nvSpPr>
            <p:cNvPr id="580" name="Google Shape;580;p7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81" name="Google Shape;581;p7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77"/>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Handlebars</a:t>
            </a:r>
            <a:endParaRPr sz="900">
              <a:solidFill>
                <a:schemeClr val="dk1"/>
              </a:solidFill>
              <a:latin typeface="Roboto Medium"/>
              <a:ea typeface="Roboto Medium"/>
              <a:cs typeface="Roboto Medium"/>
              <a:sym typeface="Roboto Medium"/>
            </a:endParaRPr>
          </a:p>
        </p:txBody>
      </p:sp>
      <p:grpSp>
        <p:nvGrpSpPr>
          <p:cNvPr id="583" name="Google Shape;583;p77"/>
          <p:cNvGrpSpPr/>
          <p:nvPr/>
        </p:nvGrpSpPr>
        <p:grpSpPr>
          <a:xfrm flipH="1" rot="5400000">
            <a:off x="5052608" y="4103129"/>
            <a:ext cx="581913" cy="235524"/>
            <a:chOff x="1782310" y="2784872"/>
            <a:chExt cx="820404" cy="260998"/>
          </a:xfrm>
        </p:grpSpPr>
        <p:sp>
          <p:nvSpPr>
            <p:cNvPr id="584" name="Google Shape;584;p7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85" name="Google Shape;585;p7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77"/>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Node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Handlebars</a:t>
            </a:r>
            <a:r>
              <a:rPr lang="en" sz="900">
                <a:solidFill>
                  <a:schemeClr val="dk1"/>
                </a:solidFill>
                <a:latin typeface="Roboto Medium"/>
                <a:ea typeface="Roboto Medium"/>
                <a:cs typeface="Roboto Medium"/>
                <a:sym typeface="Roboto Medium"/>
              </a:rPr>
              <a:t> </a:t>
            </a:r>
            <a:endParaRPr sz="900">
              <a:solidFill>
                <a:schemeClr val="dk1"/>
              </a:solidFill>
              <a:latin typeface="Roboto Medium"/>
              <a:ea typeface="Roboto Medium"/>
              <a:cs typeface="Roboto Medium"/>
              <a:sym typeface="Roboto Medium"/>
            </a:endParaRPr>
          </a:p>
        </p:txBody>
      </p:sp>
      <p:grpSp>
        <p:nvGrpSpPr>
          <p:cNvPr id="587" name="Google Shape;587;p77"/>
          <p:cNvGrpSpPr/>
          <p:nvPr/>
        </p:nvGrpSpPr>
        <p:grpSpPr>
          <a:xfrm flipH="1" rot="5400000">
            <a:off x="4901454" y="3497321"/>
            <a:ext cx="740333" cy="235524"/>
            <a:chOff x="1782310" y="2784872"/>
            <a:chExt cx="820404" cy="260998"/>
          </a:xfrm>
        </p:grpSpPr>
        <p:sp>
          <p:nvSpPr>
            <p:cNvPr id="588" name="Google Shape;588;p7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89" name="Google Shape;589;p7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77"/>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Node.js     Express.js</a:t>
            </a:r>
            <a:endParaRPr>
              <a:solidFill>
                <a:schemeClr val="dk1"/>
              </a:solidFill>
              <a:latin typeface="Roboto Medium"/>
              <a:ea typeface="Roboto Medium"/>
              <a:cs typeface="Roboto Medium"/>
              <a:sym typeface="Roboto Medium"/>
            </a:endParaRPr>
          </a:p>
        </p:txBody>
      </p:sp>
      <p:grpSp>
        <p:nvGrpSpPr>
          <p:cNvPr id="591" name="Google Shape;591;p77"/>
          <p:cNvGrpSpPr/>
          <p:nvPr/>
        </p:nvGrpSpPr>
        <p:grpSpPr>
          <a:xfrm flipH="1">
            <a:off x="3531811" y="3426505"/>
            <a:ext cx="740333" cy="235524"/>
            <a:chOff x="1782310" y="2784872"/>
            <a:chExt cx="820404" cy="260998"/>
          </a:xfrm>
        </p:grpSpPr>
        <p:sp>
          <p:nvSpPr>
            <p:cNvPr id="592" name="Google Shape;592;p7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93" name="Google Shape;593;p7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77"/>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MySQL returns rows</a:t>
            </a:r>
            <a:endParaRPr sz="900">
              <a:solidFill>
                <a:schemeClr val="dk1"/>
              </a:solidFill>
              <a:latin typeface="Roboto Medium"/>
              <a:ea typeface="Roboto Medium"/>
              <a:cs typeface="Roboto Medium"/>
              <a:sym typeface="Roboto Medium"/>
            </a:endParaRPr>
          </a:p>
        </p:txBody>
      </p:sp>
      <p:grpSp>
        <p:nvGrpSpPr>
          <p:cNvPr id="595" name="Google Shape;595;p77"/>
          <p:cNvGrpSpPr/>
          <p:nvPr/>
        </p:nvGrpSpPr>
        <p:grpSpPr>
          <a:xfrm flipH="1">
            <a:off x="1909807" y="3436726"/>
            <a:ext cx="740333" cy="235524"/>
            <a:chOff x="1782310" y="2784872"/>
            <a:chExt cx="820404" cy="260998"/>
          </a:xfrm>
        </p:grpSpPr>
        <p:sp>
          <p:nvSpPr>
            <p:cNvPr id="596" name="Google Shape;596;p7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97" name="Google Shape;597;p7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77"/>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599" name="Google Shape;599;p77"/>
          <p:cNvGrpSpPr/>
          <p:nvPr/>
        </p:nvGrpSpPr>
        <p:grpSpPr>
          <a:xfrm>
            <a:off x="2201077" y="2972913"/>
            <a:ext cx="740333" cy="235524"/>
            <a:chOff x="1782310" y="2784872"/>
            <a:chExt cx="820404" cy="260998"/>
          </a:xfrm>
        </p:grpSpPr>
        <p:sp>
          <p:nvSpPr>
            <p:cNvPr id="600" name="Google Shape;600;p7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01" name="Google Shape;601;p7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77"/>
          <p:cNvGrpSpPr/>
          <p:nvPr/>
        </p:nvGrpSpPr>
        <p:grpSpPr>
          <a:xfrm rot="8633097">
            <a:off x="5379140" y="2321439"/>
            <a:ext cx="235754" cy="848372"/>
            <a:chOff x="5698139" y="2180119"/>
            <a:chExt cx="260998" cy="820404"/>
          </a:xfrm>
        </p:grpSpPr>
        <p:sp>
          <p:nvSpPr>
            <p:cNvPr id="603" name="Google Shape;603;p7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04" name="Google Shape;604;p7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a:t>
            </a:r>
            <a:r>
              <a:rPr lang="en"/>
              <a:t>Development</a:t>
            </a:r>
            <a:endParaRPr/>
          </a:p>
          <a:p>
            <a:pPr indent="0" lvl="0" marL="0" rtl="0" algn="l">
              <a:spcBef>
                <a:spcPts val="0"/>
              </a:spcBef>
              <a:spcAft>
                <a:spcPts val="0"/>
              </a:spcAft>
              <a:buNone/>
            </a:pPr>
            <a:r>
              <a:t/>
            </a:r>
            <a:endParaRPr/>
          </a:p>
        </p:txBody>
      </p:sp>
      <p:pic>
        <p:nvPicPr>
          <p:cNvPr id="606" name="Google Shape;606;p77"/>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607" name="Google Shape;607;p77"/>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Node sends SQL</a:t>
            </a:r>
            <a:endParaRPr sz="900">
              <a:solidFill>
                <a:schemeClr val="dk1"/>
              </a:solidFill>
              <a:latin typeface="Roboto Medium"/>
              <a:ea typeface="Roboto Medium"/>
              <a:cs typeface="Roboto Medium"/>
              <a:sym typeface="Roboto Medium"/>
            </a:endParaRPr>
          </a:p>
        </p:txBody>
      </p:sp>
      <p:cxnSp>
        <p:nvCxnSpPr>
          <p:cNvPr id="608" name="Google Shape;608;p77"/>
          <p:cNvCxnSpPr/>
          <p:nvPr/>
        </p:nvCxnSpPr>
        <p:spPr>
          <a:xfrm>
            <a:off x="5475692" y="3072599"/>
            <a:ext cx="0" cy="487800"/>
          </a:xfrm>
          <a:prstGeom prst="straightConnector1">
            <a:avLst/>
          </a:prstGeom>
          <a:noFill/>
          <a:ln cap="flat" cmpd="sng" w="19050">
            <a:solidFill>
              <a:srgbClr val="1D1A36"/>
            </a:solidFill>
            <a:prstDash val="solid"/>
            <a:round/>
            <a:headEnd len="med" w="med" type="none"/>
            <a:tailEnd len="med" w="med" type="none"/>
          </a:ln>
        </p:spPr>
      </p:cxnSp>
      <p:sp>
        <p:nvSpPr>
          <p:cNvPr id="609" name="Google Shape;609;p77"/>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talks to </a:t>
            </a:r>
            <a:r>
              <a:rPr lang="en" sz="900">
                <a:solidFill>
                  <a:schemeClr val="dk1"/>
                </a:solidFill>
                <a:latin typeface="Roboto Medium"/>
                <a:ea typeface="Roboto Medium"/>
                <a:cs typeface="Roboto Medium"/>
                <a:sym typeface="Roboto Medium"/>
              </a:rPr>
              <a:t>Express</a:t>
            </a:r>
            <a:endParaRPr sz="900">
              <a:solidFill>
                <a:schemeClr val="dk1"/>
              </a:solidFill>
              <a:latin typeface="Roboto Medium"/>
              <a:ea typeface="Roboto Medium"/>
              <a:cs typeface="Roboto Medium"/>
              <a:sym typeface="Roboto Medium"/>
            </a:endParaRPr>
          </a:p>
        </p:txBody>
      </p:sp>
      <p:grpSp>
        <p:nvGrpSpPr>
          <p:cNvPr id="610" name="Google Shape;610;p77"/>
          <p:cNvGrpSpPr/>
          <p:nvPr/>
        </p:nvGrpSpPr>
        <p:grpSpPr>
          <a:xfrm rot="5400000">
            <a:off x="5628091" y="3621867"/>
            <a:ext cx="347031" cy="222918"/>
            <a:chOff x="1782310" y="2784872"/>
            <a:chExt cx="820404" cy="260998"/>
          </a:xfrm>
        </p:grpSpPr>
        <p:sp>
          <p:nvSpPr>
            <p:cNvPr id="611" name="Google Shape;611;p7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12" name="Google Shape;612;p7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77"/>
          <p:cNvGrpSpPr/>
          <p:nvPr/>
        </p:nvGrpSpPr>
        <p:grpSpPr>
          <a:xfrm flipH="1" rot="5400000">
            <a:off x="3859538" y="1506185"/>
            <a:ext cx="226964" cy="603818"/>
            <a:chOff x="5698139" y="2180119"/>
            <a:chExt cx="260998" cy="820404"/>
          </a:xfrm>
        </p:grpSpPr>
        <p:sp>
          <p:nvSpPr>
            <p:cNvPr id="614" name="Google Shape;614;p7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15" name="Google Shape;615;p7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 name="Google Shape;616;p77"/>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77"/>
          <p:cNvGrpSpPr/>
          <p:nvPr/>
        </p:nvGrpSpPr>
        <p:grpSpPr>
          <a:xfrm flipH="1" rot="10800000">
            <a:off x="4677424" y="1811128"/>
            <a:ext cx="226938" cy="445069"/>
            <a:chOff x="5698139" y="2180119"/>
            <a:chExt cx="260998" cy="820404"/>
          </a:xfrm>
        </p:grpSpPr>
        <p:sp>
          <p:nvSpPr>
            <p:cNvPr id="618" name="Google Shape;618;p7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19" name="Google Shape;619;p7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77"/>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77"/>
          <p:cNvGrpSpPr/>
          <p:nvPr/>
        </p:nvGrpSpPr>
        <p:grpSpPr>
          <a:xfrm>
            <a:off x="3677249" y="2972913"/>
            <a:ext cx="740333" cy="235524"/>
            <a:chOff x="1782310" y="2784872"/>
            <a:chExt cx="820404" cy="260998"/>
          </a:xfrm>
        </p:grpSpPr>
        <p:sp>
          <p:nvSpPr>
            <p:cNvPr id="622" name="Google Shape;622;p7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23" name="Google Shape;623;p7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77"/>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7"/>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rPr>
              <a:t>Request Response Cycle</a:t>
            </a:r>
            <a:endParaRPr sz="1200">
              <a:solidFill>
                <a:srgbClr val="FFFFFF"/>
              </a:solidFill>
            </a:endParaRPr>
          </a:p>
        </p:txBody>
      </p:sp>
      <p:sp>
        <p:nvSpPr>
          <p:cNvPr id="626" name="Google Shape;626;p77"/>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 end</a:t>
            </a:r>
            <a:endParaRPr sz="1200">
              <a:solidFill>
                <a:srgbClr val="FFFFFF"/>
              </a:solidFill>
            </a:endParaRPr>
          </a:p>
        </p:txBody>
      </p:sp>
      <p:sp>
        <p:nvSpPr>
          <p:cNvPr id="627" name="Google Shape;627;p77"/>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 end</a:t>
            </a:r>
            <a:endParaRPr sz="1200">
              <a:solidFill>
                <a:srgbClr val="FFFFFF"/>
              </a:solidFill>
            </a:endParaRPr>
          </a:p>
        </p:txBody>
      </p:sp>
      <p:pic>
        <p:nvPicPr>
          <p:cNvPr id="628" name="Google Shape;628;p77"/>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629" name="Google Shape;629;p77"/>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630" name="Google Shape;630;p77"/>
          <p:cNvSpPr/>
          <p:nvPr/>
        </p:nvSpPr>
        <p:spPr>
          <a:xfrm>
            <a:off x="5919550" y="1047150"/>
            <a:ext cx="2917500" cy="966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lt1"/>
                </a:solidFill>
                <a:latin typeface="Roboto"/>
                <a:ea typeface="Roboto"/>
                <a:cs typeface="Roboto"/>
                <a:sym typeface="Roboto"/>
              </a:rPr>
              <a:t>Full-stack development</a:t>
            </a:r>
            <a:r>
              <a:rPr lang="en" sz="1000">
                <a:solidFill>
                  <a:schemeClr val="lt1"/>
                </a:solidFill>
                <a:latin typeface="Roboto"/>
                <a:ea typeface="Roboto"/>
                <a:cs typeface="Roboto"/>
                <a:sym typeface="Roboto"/>
              </a:rPr>
              <a:t> is the concept of building </a:t>
            </a:r>
            <a:r>
              <a:rPr b="1" i="1" lang="en" sz="1000">
                <a:solidFill>
                  <a:schemeClr val="lt1"/>
                </a:solidFill>
                <a:latin typeface="Roboto"/>
                <a:ea typeface="Roboto"/>
                <a:cs typeface="Roboto"/>
                <a:sym typeface="Roboto"/>
              </a:rPr>
              <a:t>every</a:t>
            </a:r>
            <a:r>
              <a:rPr lang="en" sz="1000">
                <a:solidFill>
                  <a:schemeClr val="lt1"/>
                </a:solidFill>
                <a:latin typeface="Roboto"/>
                <a:ea typeface="Roboto"/>
                <a:cs typeface="Roboto"/>
                <a:sym typeface="Roboto"/>
              </a:rPr>
              <a:t> aspect of the web application— from the visuals and interactions to the data transfer and processing.</a:t>
            </a:r>
            <a:endParaRPr sz="1000">
              <a:solidFill>
                <a:srgbClr val="FFFFFF"/>
              </a:solidFill>
              <a:latin typeface="Roboto"/>
              <a:ea typeface="Roboto"/>
              <a:cs typeface="Roboto"/>
              <a:sym typeface="Roboto"/>
            </a:endParaRPr>
          </a:p>
        </p:txBody>
      </p:sp>
      <p:pic>
        <p:nvPicPr>
          <p:cNvPr id="631" name="Google Shape;631;p77"/>
          <p:cNvPicPr preferRelativeResize="0"/>
          <p:nvPr/>
        </p:nvPicPr>
        <p:blipFill>
          <a:blip r:embed="rId6">
            <a:alphaModFix/>
          </a:blip>
          <a:stretch>
            <a:fillRect/>
          </a:stretch>
        </p:blipFill>
        <p:spPr>
          <a:xfrm>
            <a:off x="5434788" y="4307930"/>
            <a:ext cx="276020" cy="275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5" name="Shape 635"/>
        <p:cNvGrpSpPr/>
        <p:nvPr/>
      </p:nvGrpSpPr>
      <p:grpSpPr>
        <a:xfrm>
          <a:off x="0" y="0"/>
          <a:ext cx="0" cy="0"/>
          <a:chOff x="0" y="0"/>
          <a:chExt cx="0" cy="0"/>
        </a:xfrm>
      </p:grpSpPr>
      <p:sp>
        <p:nvSpPr>
          <p:cNvPr id="636" name="Google Shape;636;p78"/>
          <p:cNvSpPr/>
          <p:nvPr/>
        </p:nvSpPr>
        <p:spPr>
          <a:xfrm>
            <a:off x="-6825" y="0"/>
            <a:ext cx="9152400" cy="51483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637" name="Google Shape;637;p78"/>
          <p:cNvSpPr txBox="1"/>
          <p:nvPr/>
        </p:nvSpPr>
        <p:spPr>
          <a:xfrm>
            <a:off x="1221913" y="420950"/>
            <a:ext cx="2040900" cy="1905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rgbClr val="FFFFFF"/>
                </a:solidFill>
                <a:latin typeface="Montserrat"/>
                <a:ea typeface="Montserrat"/>
                <a:cs typeface="Montserrat"/>
                <a:sym typeface="Montserrat"/>
              </a:rPr>
              <a:t>Browser</a:t>
            </a:r>
            <a:endParaRPr b="1" u="sng">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a:solidFill>
                  <a:srgbClr val="FFFFFF"/>
                </a:solidFill>
                <a:latin typeface="Montserrat"/>
                <a:ea typeface="Montserrat"/>
                <a:cs typeface="Montserrat"/>
                <a:sym typeface="Montserrat"/>
              </a:rPr>
              <a:t>HTML</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a:solidFill>
                  <a:srgbClr val="FFFFFF"/>
                </a:solidFill>
                <a:latin typeface="Montserrat"/>
                <a:ea typeface="Montserrat"/>
                <a:cs typeface="Montserrat"/>
                <a:sym typeface="Montserrat"/>
              </a:rPr>
              <a:t>CSS</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a:solidFill>
                  <a:srgbClr val="FFFFFF"/>
                </a:solidFill>
                <a:latin typeface="Montserrat"/>
                <a:ea typeface="Montserrat"/>
                <a:cs typeface="Montserrat"/>
                <a:sym typeface="Montserrat"/>
              </a:rPr>
              <a:t>JavaScript</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a:solidFill>
                  <a:srgbClr val="FFFFFF"/>
                </a:solidFill>
                <a:latin typeface="Montserrat"/>
                <a:ea typeface="Montserrat"/>
                <a:cs typeface="Montserrat"/>
                <a:sym typeface="Montserrat"/>
              </a:rPr>
              <a:t>jQuery</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a:solidFill>
                  <a:srgbClr val="FFFFFF"/>
                </a:solidFill>
                <a:latin typeface="Montserrat"/>
                <a:ea typeface="Montserrat"/>
                <a:cs typeface="Montserrat"/>
                <a:sym typeface="Montserrat"/>
              </a:rPr>
              <a:t>Bootstrap</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a:solidFill>
                  <a:srgbClr val="FFFFFF"/>
                </a:solidFill>
                <a:latin typeface="Montserrat"/>
                <a:ea typeface="Montserrat"/>
                <a:cs typeface="Montserrat"/>
                <a:sym typeface="Montserrat"/>
              </a:rPr>
              <a:t>SEO</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3000">
              <a:solidFill>
                <a:srgbClr val="28C8E5"/>
              </a:solidFill>
              <a:latin typeface="Montserrat Medium"/>
              <a:ea typeface="Montserrat Medium"/>
              <a:cs typeface="Montserrat Medium"/>
              <a:sym typeface="Montserrat Medium"/>
            </a:endParaRPr>
          </a:p>
        </p:txBody>
      </p:sp>
      <p:sp>
        <p:nvSpPr>
          <p:cNvPr id="638" name="Google Shape;638;p78"/>
          <p:cNvSpPr txBox="1"/>
          <p:nvPr/>
        </p:nvSpPr>
        <p:spPr>
          <a:xfrm>
            <a:off x="1221913" y="2512103"/>
            <a:ext cx="2040900" cy="2239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rgbClr val="FFFFFF"/>
                </a:solidFill>
                <a:latin typeface="Montserrat"/>
                <a:ea typeface="Montserrat"/>
                <a:cs typeface="Montserrat"/>
                <a:sym typeface="Montserrat"/>
              </a:rPr>
              <a:t>API Interactions</a:t>
            </a:r>
            <a:endParaRPr b="1" u="sng">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APIs (Consuming)</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JSON</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AJAX</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Real Time Cloud Database via Firebase</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n" sz="1200" u="sng">
                <a:solidFill>
                  <a:srgbClr val="FFFFFF"/>
                </a:solidFill>
                <a:latin typeface="Montserrat"/>
                <a:ea typeface="Montserrat"/>
                <a:cs typeface="Montserrat"/>
                <a:sym typeface="Montserrat"/>
              </a:rPr>
              <a:t>Cutting Edge</a:t>
            </a:r>
            <a:endParaRPr b="1" sz="1200" u="sng">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React.js</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3000">
              <a:solidFill>
                <a:srgbClr val="28C8E5"/>
              </a:solidFill>
              <a:latin typeface="Montserrat Medium"/>
              <a:ea typeface="Montserrat Medium"/>
              <a:cs typeface="Montserrat Medium"/>
              <a:sym typeface="Montserrat Medium"/>
            </a:endParaRPr>
          </a:p>
        </p:txBody>
      </p:sp>
      <p:sp>
        <p:nvSpPr>
          <p:cNvPr id="639" name="Google Shape;639;p78"/>
          <p:cNvSpPr txBox="1"/>
          <p:nvPr/>
        </p:nvSpPr>
        <p:spPr>
          <a:xfrm>
            <a:off x="3566858" y="440438"/>
            <a:ext cx="2044500" cy="1866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rgbClr val="FFFFFF"/>
                </a:solidFill>
                <a:latin typeface="Montserrat"/>
                <a:ea typeface="Montserrat"/>
                <a:cs typeface="Montserrat"/>
                <a:sym typeface="Montserrat"/>
              </a:rPr>
              <a:t>Dev Tools</a:t>
            </a:r>
            <a:endParaRPr b="1" u="sng">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a:solidFill>
                  <a:srgbClr val="FFFFFF"/>
                </a:solidFill>
                <a:latin typeface="Montserrat"/>
                <a:ea typeface="Montserrat"/>
                <a:cs typeface="Montserrat"/>
                <a:sym typeface="Montserrat"/>
              </a:rPr>
              <a:t>Heroku</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a:solidFill>
                  <a:srgbClr val="FFFFFF"/>
                </a:solidFill>
                <a:latin typeface="Montserrat"/>
                <a:ea typeface="Montserrat"/>
                <a:cs typeface="Montserrat"/>
                <a:sym typeface="Montserrat"/>
              </a:rPr>
              <a:t>Git &amp; Github</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b="1" lang="en" u="sng">
                <a:solidFill>
                  <a:srgbClr val="FFFFFF"/>
                </a:solidFill>
                <a:latin typeface="Montserrat"/>
                <a:ea typeface="Montserrat"/>
                <a:cs typeface="Montserrat"/>
                <a:sym typeface="Montserrat"/>
              </a:rPr>
              <a:t>Databases</a:t>
            </a:r>
            <a:endParaRPr b="1" u="sng">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MySQL</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Montserrat"/>
                <a:ea typeface="Montserrat"/>
                <a:cs typeface="Montserrat"/>
                <a:sym typeface="Montserrat"/>
              </a:rPr>
              <a:t>MongoDB</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3000">
              <a:solidFill>
                <a:srgbClr val="28C8E5"/>
              </a:solidFill>
              <a:latin typeface="Montserrat Medium"/>
              <a:ea typeface="Montserrat Medium"/>
              <a:cs typeface="Montserrat Medium"/>
              <a:sym typeface="Montserrat Medium"/>
            </a:endParaRPr>
          </a:p>
        </p:txBody>
      </p:sp>
      <p:sp>
        <p:nvSpPr>
          <p:cNvPr id="640" name="Google Shape;640;p78"/>
          <p:cNvSpPr txBox="1"/>
          <p:nvPr/>
        </p:nvSpPr>
        <p:spPr>
          <a:xfrm>
            <a:off x="5881213" y="440453"/>
            <a:ext cx="2040900" cy="31623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rgbClr val="FFFFFF"/>
                </a:solidFill>
                <a:latin typeface="Montserrat"/>
                <a:ea typeface="Montserrat"/>
                <a:cs typeface="Montserrat"/>
                <a:sym typeface="Montserrat"/>
              </a:rPr>
              <a:t>Server Side</a:t>
            </a:r>
            <a:endParaRPr b="1" u="sng">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Templating Engines</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Sessions</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Creating APIs</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MVC</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User Authentication</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ORM (Sequelize)</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Node.js</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Express.js</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M.E.R.N.</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3000">
              <a:solidFill>
                <a:srgbClr val="28C8E5"/>
              </a:solidFill>
              <a:latin typeface="Montserrat Medium"/>
              <a:ea typeface="Montserrat Medium"/>
              <a:cs typeface="Montserrat Medium"/>
              <a:sym typeface="Montserrat Medium"/>
            </a:endParaRPr>
          </a:p>
        </p:txBody>
      </p:sp>
      <p:graphicFrame>
        <p:nvGraphicFramePr>
          <p:cNvPr id="641" name="Google Shape;641;p78"/>
          <p:cNvGraphicFramePr/>
          <p:nvPr/>
        </p:nvGraphicFramePr>
        <p:xfrm>
          <a:off x="6013538" y="2705725"/>
          <a:ext cx="3000000" cy="3000000"/>
        </p:xfrm>
        <a:graphic>
          <a:graphicData uri="http://schemas.openxmlformats.org/drawingml/2006/table">
            <a:tbl>
              <a:tblPr>
                <a:noFill/>
                <a:tableStyleId>{FEB551D6-2AFE-446F-968E-062AD6D07DC5}</a:tableStyleId>
              </a:tblPr>
              <a:tblGrid>
                <a:gridCol w="888100"/>
                <a:gridCol w="888100"/>
              </a:tblGrid>
              <a:tr h="236750">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M</a:t>
                      </a:r>
                      <a:r>
                        <a:rPr lang="en" sz="800">
                          <a:solidFill>
                            <a:srgbClr val="FFFFFF"/>
                          </a:solidFill>
                          <a:latin typeface="Montserrat"/>
                          <a:ea typeface="Montserrat"/>
                          <a:cs typeface="Montserrat"/>
                          <a:sym typeface="Montserrat"/>
                        </a:rPr>
                        <a:t>ongoDB</a:t>
                      </a:r>
                      <a:endParaRPr sz="800">
                        <a:solidFill>
                          <a:srgbClr val="FFFFFF"/>
                        </a:solidFill>
                        <a:latin typeface="Montserrat"/>
                        <a:ea typeface="Montserrat"/>
                        <a:cs typeface="Montserrat"/>
                        <a:sym typeface="Montserrat"/>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E</a:t>
                      </a:r>
                      <a:r>
                        <a:rPr lang="en" sz="800">
                          <a:solidFill>
                            <a:srgbClr val="FFFFFF"/>
                          </a:solidFill>
                          <a:latin typeface="Montserrat"/>
                          <a:ea typeface="Montserrat"/>
                          <a:cs typeface="Montserrat"/>
                          <a:sym typeface="Montserrat"/>
                        </a:rPr>
                        <a:t>xpress</a:t>
                      </a:r>
                      <a:endParaRPr sz="800">
                        <a:solidFill>
                          <a:srgbClr val="FFFFFF"/>
                        </a:solidFill>
                        <a:latin typeface="Montserrat"/>
                        <a:ea typeface="Montserrat"/>
                        <a:cs typeface="Montserrat"/>
                        <a:sym typeface="Montserrat"/>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236750">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R</a:t>
                      </a:r>
                      <a:r>
                        <a:rPr lang="en" sz="800">
                          <a:solidFill>
                            <a:srgbClr val="FFFFFF"/>
                          </a:solidFill>
                          <a:latin typeface="Montserrat"/>
                          <a:ea typeface="Montserrat"/>
                          <a:cs typeface="Montserrat"/>
                          <a:sym typeface="Montserrat"/>
                        </a:rPr>
                        <a:t>eact</a:t>
                      </a:r>
                      <a:endParaRPr sz="800">
                        <a:solidFill>
                          <a:srgbClr val="FFFFFF"/>
                        </a:solidFill>
                        <a:latin typeface="Montserrat"/>
                        <a:ea typeface="Montserrat"/>
                        <a:cs typeface="Montserrat"/>
                        <a:sym typeface="Montserrat"/>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ctr">
                        <a:spcBef>
                          <a:spcPts val="0"/>
                        </a:spcBef>
                        <a:spcAft>
                          <a:spcPts val="0"/>
                        </a:spcAft>
                        <a:buNone/>
                      </a:pPr>
                      <a:r>
                        <a:rPr b="1" lang="en" sz="800">
                          <a:solidFill>
                            <a:srgbClr val="FFFFFF"/>
                          </a:solidFill>
                          <a:latin typeface="Montserrat"/>
                          <a:ea typeface="Montserrat"/>
                          <a:cs typeface="Montserrat"/>
                          <a:sym typeface="Montserrat"/>
                        </a:rPr>
                        <a:t>N</a:t>
                      </a:r>
                      <a:r>
                        <a:rPr lang="en" sz="800">
                          <a:solidFill>
                            <a:srgbClr val="FFFFFF"/>
                          </a:solidFill>
                          <a:latin typeface="Montserrat"/>
                          <a:ea typeface="Montserrat"/>
                          <a:cs typeface="Montserrat"/>
                          <a:sym typeface="Montserrat"/>
                        </a:rPr>
                        <a:t>ode</a:t>
                      </a:r>
                      <a:endParaRPr sz="800">
                        <a:solidFill>
                          <a:srgbClr val="FFFFFF"/>
                        </a:solidFill>
                        <a:latin typeface="Montserrat"/>
                        <a:ea typeface="Montserrat"/>
                        <a:cs typeface="Montserrat"/>
                        <a:sym typeface="Montserrat"/>
                      </a:endParaRPr>
                    </a:p>
                  </a:txBody>
                  <a:tcPr marT="91425" marB="91425" marR="91425" marL="91425"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bl>
          </a:graphicData>
        </a:graphic>
      </p:graphicFrame>
      <p:sp>
        <p:nvSpPr>
          <p:cNvPr id="642" name="Google Shape;642;p78"/>
          <p:cNvSpPr txBox="1"/>
          <p:nvPr/>
        </p:nvSpPr>
        <p:spPr>
          <a:xfrm>
            <a:off x="3551563" y="2512101"/>
            <a:ext cx="2040900" cy="1277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u="sng">
                <a:solidFill>
                  <a:srgbClr val="FFFFFF"/>
                </a:solidFill>
                <a:latin typeface="Montserrat"/>
                <a:ea typeface="Montserrat"/>
                <a:cs typeface="Montserrat"/>
                <a:sym typeface="Montserrat"/>
              </a:rPr>
              <a:t>CS Fundamentals</a:t>
            </a:r>
            <a:endParaRPr b="1" u="sng">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Algorithms</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Design Patterns</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OOP</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200">
                <a:solidFill>
                  <a:srgbClr val="FFFFFF"/>
                </a:solidFill>
                <a:latin typeface="Montserrat"/>
                <a:ea typeface="Montserrat"/>
                <a:cs typeface="Montserrat"/>
                <a:sym typeface="Montserrat"/>
              </a:rPr>
              <a:t>Big O Notation</a:t>
            </a:r>
            <a:endParaRPr sz="12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3000">
              <a:solidFill>
                <a:srgbClr val="28C8E5"/>
              </a:solidFill>
              <a:latin typeface="Montserrat Medium"/>
              <a:ea typeface="Montserrat Medium"/>
              <a:cs typeface="Montserrat Medium"/>
              <a:sym typeface="Montserrat Medium"/>
            </a:endParaRPr>
          </a:p>
        </p:txBody>
      </p:sp>
      <p:pic>
        <p:nvPicPr>
          <p:cNvPr id="643" name="Google Shape;643;p78"/>
          <p:cNvPicPr preferRelativeResize="0"/>
          <p:nvPr/>
        </p:nvPicPr>
        <p:blipFill rotWithShape="1">
          <a:blip r:embed="rId3">
            <a:alphaModFix/>
          </a:blip>
          <a:srcRect b="0" l="21737" r="23822" t="17505"/>
          <a:stretch/>
        </p:blipFill>
        <p:spPr>
          <a:xfrm>
            <a:off x="6013550" y="3664925"/>
            <a:ext cx="1776201" cy="140854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47" name="Shape 647"/>
        <p:cNvGrpSpPr/>
        <p:nvPr/>
      </p:nvGrpSpPr>
      <p:grpSpPr>
        <a:xfrm>
          <a:off x="0" y="0"/>
          <a:ext cx="0" cy="0"/>
          <a:chOff x="0" y="0"/>
          <a:chExt cx="0" cy="0"/>
        </a:xfrm>
      </p:grpSpPr>
      <p:sp>
        <p:nvSpPr>
          <p:cNvPr id="648" name="Google Shape;648;p79"/>
          <p:cNvSpPr/>
          <p:nvPr/>
        </p:nvSpPr>
        <p:spPr>
          <a:xfrm>
            <a:off x="0"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9"/>
          <p:cNvSpPr txBox="1"/>
          <p:nvPr/>
        </p:nvSpPr>
        <p:spPr>
          <a:xfrm>
            <a:off x="4436100" y="2240700"/>
            <a:ext cx="4707900" cy="119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28C8E5"/>
                </a:solidFill>
                <a:latin typeface="Montserrat Medium"/>
                <a:ea typeface="Montserrat Medium"/>
                <a:cs typeface="Montserrat Medium"/>
                <a:sym typeface="Montserrat Medium"/>
              </a:rPr>
              <a:t>It’s Lunch Time!</a:t>
            </a:r>
            <a:endParaRPr sz="3000">
              <a:solidFill>
                <a:srgbClr val="28C8E5"/>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800">
                <a:solidFill>
                  <a:srgbClr val="28C8E5"/>
                </a:solidFill>
                <a:latin typeface="Montserrat"/>
                <a:ea typeface="Montserrat"/>
                <a:cs typeface="Montserrat"/>
                <a:sym typeface="Montserrat"/>
              </a:rPr>
              <a:t>Return @ XX:XX</a:t>
            </a:r>
            <a:endParaRPr sz="1800">
              <a:solidFill>
                <a:srgbClr val="28C8E5"/>
              </a:solidFill>
              <a:latin typeface="Montserrat"/>
              <a:ea typeface="Montserrat"/>
              <a:cs typeface="Montserrat"/>
              <a:sym typeface="Montserrat"/>
            </a:endParaRPr>
          </a:p>
        </p:txBody>
      </p:sp>
      <p:pic>
        <p:nvPicPr>
          <p:cNvPr id="650" name="Google Shape;650;p79"/>
          <p:cNvPicPr preferRelativeResize="0"/>
          <p:nvPr/>
        </p:nvPicPr>
        <p:blipFill>
          <a:blip r:embed="rId3">
            <a:alphaModFix/>
          </a:blip>
          <a:stretch>
            <a:fillRect/>
          </a:stretch>
        </p:blipFill>
        <p:spPr>
          <a:xfrm>
            <a:off x="1365603" y="1111063"/>
            <a:ext cx="3206400" cy="2921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0" name="Shape 170"/>
        <p:cNvGrpSpPr/>
        <p:nvPr/>
      </p:nvGrpSpPr>
      <p:grpSpPr>
        <a:xfrm>
          <a:off x="0" y="0"/>
          <a:ext cx="0" cy="0"/>
          <a:chOff x="0" y="0"/>
          <a:chExt cx="0" cy="0"/>
        </a:xfrm>
      </p:grpSpPr>
      <p:sp>
        <p:nvSpPr>
          <p:cNvPr id="171" name="Google Shape;171;p35"/>
          <p:cNvSpPr/>
          <p:nvPr/>
        </p:nvSpPr>
        <p:spPr>
          <a:xfrm>
            <a:off x="0" y="0"/>
            <a:ext cx="4572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5"/>
          <p:cNvSpPr txBox="1"/>
          <p:nvPr/>
        </p:nvSpPr>
        <p:spPr>
          <a:xfrm>
            <a:off x="422200" y="402450"/>
            <a:ext cx="8517900" cy="40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Montserrat Medium"/>
                <a:ea typeface="Montserrat Medium"/>
                <a:cs typeface="Montserrat Medium"/>
                <a:sym typeface="Montserrat Medium"/>
              </a:rPr>
              <a:t>Introduce</a:t>
            </a:r>
            <a:r>
              <a:rPr lang="en" sz="2400">
                <a:solidFill>
                  <a:srgbClr val="28C8E5"/>
                </a:solidFill>
                <a:latin typeface="Montserrat Medium"/>
                <a:ea typeface="Montserrat Medium"/>
                <a:cs typeface="Montserrat Medium"/>
                <a:sym typeface="Montserrat Medium"/>
              </a:rPr>
              <a:t>  Yourselves!</a:t>
            </a:r>
            <a:r>
              <a:rPr lang="en" sz="2400">
                <a:solidFill>
                  <a:srgbClr val="28C8E5"/>
                </a:solidFill>
                <a:latin typeface="Montserrat Light"/>
                <a:ea typeface="Montserrat Light"/>
                <a:cs typeface="Montserrat Light"/>
                <a:sym typeface="Montserrat Light"/>
              </a:rPr>
              <a:t> </a:t>
            </a:r>
            <a:endParaRPr sz="2400">
              <a:solidFill>
                <a:srgbClr val="23B1CB"/>
              </a:solidFill>
              <a:latin typeface="Montserrat Medium"/>
              <a:ea typeface="Montserrat Medium"/>
              <a:cs typeface="Montserrat Medium"/>
              <a:sym typeface="Montserrat Medium"/>
            </a:endParaRPr>
          </a:p>
        </p:txBody>
      </p:sp>
      <p:sp>
        <p:nvSpPr>
          <p:cNvPr id="173" name="Google Shape;173;p35"/>
          <p:cNvSpPr txBox="1"/>
          <p:nvPr/>
        </p:nvSpPr>
        <p:spPr>
          <a:xfrm>
            <a:off x="197825" y="1289250"/>
            <a:ext cx="4249800" cy="25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174" name="Google Shape;174;p35"/>
          <p:cNvPicPr preferRelativeResize="0"/>
          <p:nvPr/>
        </p:nvPicPr>
        <p:blipFill>
          <a:blip r:embed="rId3">
            <a:alphaModFix/>
          </a:blip>
          <a:stretch>
            <a:fillRect/>
          </a:stretch>
        </p:blipFill>
        <p:spPr>
          <a:xfrm>
            <a:off x="4792600" y="848300"/>
            <a:ext cx="4033650" cy="4033650"/>
          </a:xfrm>
          <a:prstGeom prst="rect">
            <a:avLst/>
          </a:prstGeom>
          <a:noFill/>
          <a:ln>
            <a:noFill/>
          </a:ln>
        </p:spPr>
      </p:pic>
      <p:sp>
        <p:nvSpPr>
          <p:cNvPr id="175" name="Google Shape;175;p35"/>
          <p:cNvSpPr txBox="1"/>
          <p:nvPr/>
        </p:nvSpPr>
        <p:spPr>
          <a:xfrm>
            <a:off x="154275" y="1772913"/>
            <a:ext cx="4249800" cy="40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Take 7 minutes to </a:t>
            </a:r>
            <a:r>
              <a:rPr lang="en">
                <a:solidFill>
                  <a:srgbClr val="FFFFFF"/>
                </a:solidFill>
                <a:latin typeface="Montserrat"/>
                <a:ea typeface="Montserrat"/>
                <a:cs typeface="Montserrat"/>
                <a:sym typeface="Montserrat"/>
              </a:rPr>
              <a:t>discuss with a partner</a:t>
            </a:r>
            <a:r>
              <a:rPr lang="en">
                <a:solidFill>
                  <a:srgbClr val="FFFFFF"/>
                </a:solidFill>
                <a:latin typeface="Montserrat"/>
                <a:ea typeface="Montserrat"/>
                <a:cs typeface="Montserrat"/>
                <a:sym typeface="Montserrat"/>
              </a:rPr>
              <a:t>...</a:t>
            </a:r>
            <a:endParaRPr>
              <a:solidFill>
                <a:srgbClr val="FFFFFF"/>
              </a:solidFill>
              <a:latin typeface="Montserrat"/>
              <a:ea typeface="Montserrat"/>
              <a:cs typeface="Montserrat"/>
              <a:sym typeface="Montserrat"/>
            </a:endParaRPr>
          </a:p>
        </p:txBody>
      </p:sp>
      <p:sp>
        <p:nvSpPr>
          <p:cNvPr id="176" name="Google Shape;176;p35"/>
          <p:cNvSpPr txBox="1"/>
          <p:nvPr/>
        </p:nvSpPr>
        <p:spPr>
          <a:xfrm>
            <a:off x="476775" y="2175513"/>
            <a:ext cx="3604800" cy="16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Medium"/>
                <a:ea typeface="Montserrat Medium"/>
                <a:cs typeface="Montserrat Medium"/>
                <a:sym typeface="Montserrat Medium"/>
              </a:rPr>
              <a:t>What concerns do you have about the upcoming bootcamp experience?</a:t>
            </a:r>
            <a:endParaRPr sz="2400">
              <a:solidFill>
                <a:srgbClr val="FFFFFF"/>
              </a:solidFill>
              <a:latin typeface="Montserrat Medium"/>
              <a:ea typeface="Montserrat Medium"/>
              <a:cs typeface="Montserrat Medium"/>
              <a:sym typeface="Montserrat Medium"/>
            </a:endParaRPr>
          </a:p>
        </p:txBody>
      </p:sp>
      <p:pic>
        <p:nvPicPr>
          <p:cNvPr id="177" name="Google Shape;177;p35"/>
          <p:cNvPicPr preferRelativeResize="0"/>
          <p:nvPr/>
        </p:nvPicPr>
        <p:blipFill>
          <a:blip r:embed="rId4">
            <a:alphaModFix/>
          </a:blip>
          <a:stretch>
            <a:fillRect/>
          </a:stretch>
        </p:blipFill>
        <p:spPr>
          <a:xfrm>
            <a:off x="1312800" y="3920425"/>
            <a:ext cx="1835700" cy="102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54" name="Shape 654"/>
        <p:cNvGrpSpPr/>
        <p:nvPr/>
      </p:nvGrpSpPr>
      <p:grpSpPr>
        <a:xfrm>
          <a:off x="0" y="0"/>
          <a:ext cx="0" cy="0"/>
          <a:chOff x="0" y="0"/>
          <a:chExt cx="0" cy="0"/>
        </a:xfrm>
      </p:grpSpPr>
      <p:sp>
        <p:nvSpPr>
          <p:cNvPr id="655" name="Google Shape;655;p80"/>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0"/>
          <p:cNvSpPr txBox="1"/>
          <p:nvPr/>
        </p:nvSpPr>
        <p:spPr>
          <a:xfrm>
            <a:off x="0" y="2217900"/>
            <a:ext cx="4652400" cy="68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28C8E5"/>
                </a:solidFill>
                <a:latin typeface="Montserrat Medium"/>
                <a:ea typeface="Montserrat Medium"/>
                <a:cs typeface="Montserrat Medium"/>
                <a:sym typeface="Montserrat Medium"/>
              </a:rPr>
              <a:t>Intro to Console / Terminal</a:t>
            </a:r>
            <a:endParaRPr sz="2400">
              <a:solidFill>
                <a:srgbClr val="28C8E5"/>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2400">
                <a:solidFill>
                  <a:srgbClr val="28C8E5"/>
                </a:solidFill>
                <a:latin typeface="Montserrat Medium"/>
                <a:ea typeface="Montserrat Medium"/>
                <a:cs typeface="Montserrat Medium"/>
                <a:sym typeface="Montserrat Medium"/>
              </a:rPr>
              <a:t>TA Demo</a:t>
            </a:r>
            <a:endParaRPr sz="2400">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4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400">
              <a:solidFill>
                <a:srgbClr val="444444"/>
              </a:solidFill>
              <a:latin typeface="Montserrat Medium"/>
              <a:ea typeface="Montserrat Medium"/>
              <a:cs typeface="Montserrat Medium"/>
              <a:sym typeface="Montserrat Medium"/>
            </a:endParaRPr>
          </a:p>
        </p:txBody>
      </p:sp>
      <p:pic>
        <p:nvPicPr>
          <p:cNvPr id="657" name="Google Shape;657;p80"/>
          <p:cNvPicPr preferRelativeResize="0"/>
          <p:nvPr/>
        </p:nvPicPr>
        <p:blipFill>
          <a:blip r:embed="rId3">
            <a:alphaModFix/>
          </a:blip>
          <a:stretch>
            <a:fillRect/>
          </a:stretch>
        </p:blipFill>
        <p:spPr>
          <a:xfrm>
            <a:off x="4652400" y="1587900"/>
            <a:ext cx="3446971" cy="1940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61" name="Shape 661"/>
        <p:cNvGrpSpPr/>
        <p:nvPr/>
      </p:nvGrpSpPr>
      <p:grpSpPr>
        <a:xfrm>
          <a:off x="0" y="0"/>
          <a:ext cx="0" cy="0"/>
          <a:chOff x="0" y="0"/>
          <a:chExt cx="0" cy="0"/>
        </a:xfrm>
      </p:grpSpPr>
      <p:sp>
        <p:nvSpPr>
          <p:cNvPr id="662" name="Google Shape;662;p81"/>
          <p:cNvSpPr/>
          <p:nvPr/>
        </p:nvSpPr>
        <p:spPr>
          <a:xfrm>
            <a:off x="0" y="-27300"/>
            <a:ext cx="14667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1"/>
          <p:cNvSpPr txBox="1"/>
          <p:nvPr/>
        </p:nvSpPr>
        <p:spPr>
          <a:xfrm>
            <a:off x="2490400" y="0"/>
            <a:ext cx="6653700" cy="514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28C8E5"/>
                </a:solidFill>
                <a:latin typeface="Montserrat Medium"/>
                <a:ea typeface="Montserrat Medium"/>
                <a:cs typeface="Montserrat Medium"/>
                <a:sym typeface="Montserrat Medium"/>
              </a:rPr>
              <a:t>Your Turn!</a:t>
            </a:r>
            <a:endParaRPr sz="2400">
              <a:solidFill>
                <a:srgbClr val="28C8E5"/>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lang="en">
                <a:solidFill>
                  <a:srgbClr val="444444"/>
                </a:solidFill>
                <a:latin typeface="Montserrat"/>
                <a:ea typeface="Montserrat"/>
                <a:cs typeface="Montserrat"/>
                <a:sym typeface="Montserrat"/>
              </a:rPr>
              <a:t>Activity: </a:t>
            </a:r>
            <a:r>
              <a:rPr lang="en">
                <a:solidFill>
                  <a:srgbClr val="444444"/>
                </a:solidFill>
                <a:latin typeface="Montserrat"/>
                <a:ea typeface="Montserrat"/>
                <a:cs typeface="Montserrat"/>
                <a:sym typeface="Montserrat"/>
              </a:rPr>
              <a:t>Get Situated </a:t>
            </a:r>
            <a:r>
              <a:rPr b="1" lang="en">
                <a:solidFill>
                  <a:srgbClr val="444444"/>
                </a:solidFill>
                <a:latin typeface="Montserrat"/>
                <a:ea typeface="Montserrat"/>
                <a:cs typeface="Montserrat"/>
                <a:sym typeface="Montserrat"/>
              </a:rPr>
              <a:t>|  Suggested Time: </a:t>
            </a:r>
            <a:r>
              <a:rPr lang="en">
                <a:solidFill>
                  <a:srgbClr val="444444"/>
                </a:solidFill>
                <a:latin typeface="Montserrat"/>
                <a:ea typeface="Montserrat"/>
                <a:cs typeface="Montserrat"/>
                <a:sym typeface="Montserrat"/>
              </a:rPr>
              <a:t>5 mins</a:t>
            </a:r>
            <a:endParaRPr>
              <a:solidFill>
                <a:srgbClr val="444444"/>
              </a:solidFill>
              <a:latin typeface="Montserrat"/>
              <a:ea typeface="Montserrat"/>
              <a:cs typeface="Montserrat"/>
              <a:sym typeface="Montserrat"/>
            </a:endParaRPr>
          </a:p>
          <a:p>
            <a:pPr indent="0" lvl="0" marL="0" rtl="0" algn="ctr">
              <a:lnSpc>
                <a:spcPct val="150000"/>
              </a:lnSpc>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rgbClr val="444444"/>
                </a:solidFill>
                <a:latin typeface="Montserrat"/>
                <a:ea typeface="Montserrat"/>
                <a:cs typeface="Montserrat"/>
                <a:sym typeface="Montserrat"/>
              </a:rPr>
              <a:t>Assignment:</a:t>
            </a:r>
            <a:endParaRPr b="1">
              <a:solidFill>
                <a:srgbClr val="444444"/>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Make a folder on your desktop named </a:t>
            </a:r>
            <a:r>
              <a:rPr b="1" lang="en">
                <a:solidFill>
                  <a:srgbClr val="444444"/>
                </a:solidFill>
                <a:latin typeface="Montserrat"/>
                <a:ea typeface="Montserrat"/>
                <a:cs typeface="Montserrat"/>
                <a:sym typeface="Montserrat"/>
              </a:rPr>
              <a:t>holding-tank</a:t>
            </a:r>
            <a:r>
              <a:rPr lang="en">
                <a:solidFill>
                  <a:srgbClr val="444444"/>
                </a:solidFill>
                <a:latin typeface="Montserrat"/>
                <a:ea typeface="Montserrat"/>
                <a:cs typeface="Montserrat"/>
                <a:sym typeface="Montserrat"/>
              </a:rPr>
              <a:t>.</a:t>
            </a:r>
            <a:endParaRPr>
              <a:solidFill>
                <a:srgbClr val="444444"/>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U</a:t>
            </a:r>
            <a:r>
              <a:rPr lang="en">
                <a:solidFill>
                  <a:srgbClr val="444444"/>
                </a:solidFill>
                <a:latin typeface="Montserrat"/>
                <a:ea typeface="Montserrat"/>
                <a:cs typeface="Montserrat"/>
                <a:sym typeface="Montserrat"/>
              </a:rPr>
              <a:t>sing your GUI finder / explorer p</a:t>
            </a:r>
            <a:r>
              <a:rPr lang="en">
                <a:solidFill>
                  <a:srgbClr val="444444"/>
                </a:solidFill>
                <a:latin typeface="Montserrat"/>
                <a:ea typeface="Montserrat"/>
                <a:cs typeface="Montserrat"/>
                <a:sym typeface="Montserrat"/>
              </a:rPr>
              <a:t>ut all files on your desktop in the </a:t>
            </a:r>
            <a:r>
              <a:rPr b="1" lang="en">
                <a:solidFill>
                  <a:srgbClr val="444444"/>
                </a:solidFill>
                <a:latin typeface="Montserrat"/>
                <a:ea typeface="Montserrat"/>
                <a:cs typeface="Montserrat"/>
                <a:sym typeface="Montserrat"/>
              </a:rPr>
              <a:t>holding-tank directory</a:t>
            </a:r>
            <a:endParaRPr>
              <a:solidFill>
                <a:srgbClr val="444444"/>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a:solidFill>
                  <a:srgbClr val="444444"/>
                </a:solidFill>
                <a:latin typeface="Montserrat"/>
                <a:ea typeface="Montserrat"/>
                <a:cs typeface="Montserrat"/>
                <a:sym typeface="Montserrat"/>
              </a:rPr>
              <a:t>Best Practices:</a:t>
            </a:r>
            <a:endParaRPr b="1">
              <a:solidFill>
                <a:srgbClr val="444444"/>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Always use lowercase for folder and file names.</a:t>
            </a:r>
            <a:endParaRPr>
              <a:solidFill>
                <a:srgbClr val="444444"/>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Never put in spaces in your folder and file names.</a:t>
            </a:r>
            <a:endParaRPr>
              <a:solidFill>
                <a:srgbClr val="444444"/>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Use dashes to separate.</a:t>
            </a:r>
            <a:endParaRPr>
              <a:solidFill>
                <a:srgbClr val="444444"/>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67" name="Shape 667"/>
        <p:cNvGrpSpPr/>
        <p:nvPr/>
      </p:nvGrpSpPr>
      <p:grpSpPr>
        <a:xfrm>
          <a:off x="0" y="0"/>
          <a:ext cx="0" cy="0"/>
          <a:chOff x="0" y="0"/>
          <a:chExt cx="0" cy="0"/>
        </a:xfrm>
      </p:grpSpPr>
      <p:sp>
        <p:nvSpPr>
          <p:cNvPr id="668" name="Google Shape;668;p82"/>
          <p:cNvSpPr/>
          <p:nvPr/>
        </p:nvSpPr>
        <p:spPr>
          <a:xfrm>
            <a:off x="0" y="-27300"/>
            <a:ext cx="14667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2"/>
          <p:cNvSpPr txBox="1"/>
          <p:nvPr/>
        </p:nvSpPr>
        <p:spPr>
          <a:xfrm>
            <a:off x="2490400" y="0"/>
            <a:ext cx="6653700" cy="514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28C8E5"/>
                </a:solidFill>
                <a:latin typeface="Montserrat Medium"/>
                <a:ea typeface="Montserrat Medium"/>
                <a:cs typeface="Montserrat Medium"/>
                <a:sym typeface="Montserrat Medium"/>
              </a:rPr>
              <a:t>Your Turn!</a:t>
            </a:r>
            <a:endParaRPr sz="2400">
              <a:solidFill>
                <a:srgbClr val="28C8E5"/>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lang="en">
                <a:solidFill>
                  <a:srgbClr val="444444"/>
                </a:solidFill>
                <a:latin typeface="Montserrat"/>
                <a:ea typeface="Montserrat"/>
                <a:cs typeface="Montserrat"/>
                <a:sym typeface="Montserrat"/>
              </a:rPr>
              <a:t>Activity: </a:t>
            </a:r>
            <a:r>
              <a:rPr lang="en">
                <a:solidFill>
                  <a:srgbClr val="444444"/>
                </a:solidFill>
                <a:latin typeface="Montserrat"/>
                <a:ea typeface="Montserrat"/>
                <a:cs typeface="Montserrat"/>
                <a:sym typeface="Montserrat"/>
              </a:rPr>
              <a:t>Console Commands </a:t>
            </a:r>
            <a:r>
              <a:rPr b="1" lang="en">
                <a:solidFill>
                  <a:srgbClr val="444444"/>
                </a:solidFill>
                <a:latin typeface="Montserrat"/>
                <a:ea typeface="Montserrat"/>
                <a:cs typeface="Montserrat"/>
                <a:sym typeface="Montserrat"/>
              </a:rPr>
              <a:t>|  Suggested Time: </a:t>
            </a:r>
            <a:r>
              <a:rPr lang="en">
                <a:solidFill>
                  <a:srgbClr val="444444"/>
                </a:solidFill>
                <a:latin typeface="Montserrat"/>
                <a:ea typeface="Montserrat"/>
                <a:cs typeface="Montserrat"/>
                <a:sym typeface="Montserrat"/>
              </a:rPr>
              <a:t>12 mins</a:t>
            </a:r>
            <a:endParaRPr>
              <a:solidFill>
                <a:srgbClr val="444444"/>
              </a:solidFill>
              <a:latin typeface="Montserrat"/>
              <a:ea typeface="Montserrat"/>
              <a:cs typeface="Montserrat"/>
              <a:sym typeface="Montserrat"/>
            </a:endParaRPr>
          </a:p>
          <a:p>
            <a:pPr indent="0" lvl="0" marL="0" rtl="0" algn="ctr">
              <a:lnSpc>
                <a:spcPct val="150000"/>
              </a:lnSpc>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l">
              <a:lnSpc>
                <a:spcPct val="150000"/>
              </a:lnSpc>
              <a:spcBef>
                <a:spcPts val="0"/>
              </a:spcBef>
              <a:spcAft>
                <a:spcPts val="0"/>
              </a:spcAft>
              <a:buClr>
                <a:srgbClr val="000000"/>
              </a:buClr>
              <a:buSzPts val="1100"/>
              <a:buFont typeface="Arial"/>
              <a:buNone/>
            </a:pPr>
            <a:r>
              <a:rPr b="1" lang="en">
                <a:solidFill>
                  <a:srgbClr val="444444"/>
                </a:solidFill>
                <a:latin typeface="Montserrat"/>
                <a:ea typeface="Montserrat"/>
                <a:cs typeface="Montserrat"/>
                <a:sym typeface="Montserrat"/>
              </a:rPr>
              <a:t>Assignment:</a:t>
            </a:r>
            <a:endParaRPr b="1">
              <a:solidFill>
                <a:srgbClr val="444444"/>
              </a:solidFill>
              <a:latin typeface="Montserrat"/>
              <a:ea typeface="Montserrat"/>
              <a:cs typeface="Montserrat"/>
              <a:sym typeface="Montserrat"/>
            </a:endParaRPr>
          </a:p>
          <a:p>
            <a:pPr indent="0" lvl="0" marL="0" rtl="0" algn="l">
              <a:lnSpc>
                <a:spcPct val="150000"/>
              </a:lnSpc>
              <a:spcBef>
                <a:spcPts val="0"/>
              </a:spcBef>
              <a:spcAft>
                <a:spcPts val="0"/>
              </a:spcAft>
              <a:buClr>
                <a:srgbClr val="000000"/>
              </a:buClr>
              <a:buSzPts val="1100"/>
              <a:buFont typeface="Arial"/>
              <a:buNone/>
            </a:pPr>
            <a:r>
              <a:rPr lang="en">
                <a:solidFill>
                  <a:srgbClr val="444444"/>
                </a:solidFill>
                <a:latin typeface="Montserrat"/>
                <a:ea typeface="Montserrat"/>
                <a:cs typeface="Montserrat"/>
                <a:sym typeface="Montserrat"/>
              </a:rPr>
              <a:t>From the Terminal / Console and </a:t>
            </a:r>
            <a:r>
              <a:rPr b="1" lang="en">
                <a:solidFill>
                  <a:srgbClr val="444444"/>
                </a:solidFill>
                <a:latin typeface="Montserrat"/>
                <a:ea typeface="Montserrat"/>
                <a:cs typeface="Montserrat"/>
                <a:sym typeface="Montserrat"/>
              </a:rPr>
              <a:t>using only the command line</a:t>
            </a:r>
            <a:r>
              <a:rPr lang="en">
                <a:solidFill>
                  <a:srgbClr val="444444"/>
                </a:solidFill>
                <a:latin typeface="Montserrat"/>
                <a:ea typeface="Montserrat"/>
                <a:cs typeface="Montserrat"/>
                <a:sym typeface="Montserrat"/>
              </a:rPr>
              <a:t>, create:</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A new folder with the name of </a:t>
            </a:r>
            <a:r>
              <a:rPr lang="en">
                <a:solidFill>
                  <a:srgbClr val="444444"/>
                </a:solidFill>
                <a:highlight>
                  <a:srgbClr val="28C8E5"/>
                </a:highlight>
                <a:latin typeface="Consolas"/>
                <a:ea typeface="Consolas"/>
                <a:cs typeface="Consolas"/>
                <a:sym typeface="Consolas"/>
              </a:rPr>
              <a:t>first-day-stuff</a:t>
            </a:r>
            <a:r>
              <a:rPr lang="en">
                <a:solidFill>
                  <a:srgbClr val="444444"/>
                </a:solidFill>
                <a:latin typeface="Montserrat"/>
                <a:ea typeface="Montserrat"/>
                <a:cs typeface="Montserrat"/>
                <a:sym typeface="Montserrat"/>
              </a:rPr>
              <a:t>.</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A new HTML file with the name of </a:t>
            </a:r>
            <a:r>
              <a:rPr lang="en">
                <a:solidFill>
                  <a:srgbClr val="444444"/>
                </a:solidFill>
                <a:highlight>
                  <a:srgbClr val="28C8E5"/>
                </a:highlight>
                <a:latin typeface="Consolas"/>
                <a:ea typeface="Consolas"/>
                <a:cs typeface="Consolas"/>
                <a:sym typeface="Consolas"/>
              </a:rPr>
              <a:t>first-day.html</a:t>
            </a:r>
            <a:r>
              <a:rPr lang="en">
                <a:solidFill>
                  <a:srgbClr val="444444"/>
                </a:solidFill>
                <a:latin typeface="Montserrat"/>
                <a:ea typeface="Montserrat"/>
                <a:cs typeface="Montserrat"/>
                <a:sym typeface="Montserrat"/>
              </a:rPr>
              <a:t>.</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Open the current folder containing the new HTML file.</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t/>
            </a:r>
            <a:endParaRPr>
              <a:solidFill>
                <a:srgbClr val="444444"/>
              </a:solidFill>
              <a:latin typeface="Montserrat"/>
              <a:ea typeface="Montserrat"/>
              <a:cs typeface="Montserrat"/>
              <a:sym typeface="Montserrat"/>
            </a:endParaRPr>
          </a:p>
          <a:p>
            <a:pPr indent="0" lvl="0" marL="0" rtl="0" algn="l">
              <a:lnSpc>
                <a:spcPct val="150000"/>
              </a:lnSpc>
              <a:spcBef>
                <a:spcPts val="0"/>
              </a:spcBef>
              <a:spcAft>
                <a:spcPts val="0"/>
              </a:spcAft>
              <a:buClr>
                <a:srgbClr val="000000"/>
              </a:buClr>
              <a:buSzPts val="1100"/>
              <a:buFont typeface="Arial"/>
              <a:buNone/>
            </a:pPr>
            <a:r>
              <a:rPr b="1" lang="en">
                <a:solidFill>
                  <a:srgbClr val="444444"/>
                </a:solidFill>
                <a:latin typeface="Montserrat"/>
                <a:ea typeface="Montserrat"/>
                <a:cs typeface="Montserrat"/>
                <a:sym typeface="Montserrat"/>
              </a:rPr>
              <a:t>Bonus:</a:t>
            </a:r>
            <a:endParaRPr b="1">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Create multiple directories/folders with the names </a:t>
            </a:r>
            <a:r>
              <a:rPr lang="en">
                <a:solidFill>
                  <a:srgbClr val="444444"/>
                </a:solidFill>
                <a:highlight>
                  <a:srgbClr val="28C8E5"/>
                </a:highlight>
                <a:latin typeface="Consolas"/>
                <a:ea typeface="Consolas"/>
                <a:cs typeface="Consolas"/>
                <a:sym typeface="Consolas"/>
              </a:rPr>
              <a:t>one-folder</a:t>
            </a:r>
            <a:r>
              <a:rPr lang="en">
                <a:solidFill>
                  <a:srgbClr val="444444"/>
                </a:solidFill>
                <a:latin typeface="Montserrat"/>
                <a:ea typeface="Montserrat"/>
                <a:cs typeface="Montserrat"/>
                <a:sym typeface="Montserrat"/>
              </a:rPr>
              <a:t> and </a:t>
            </a:r>
            <a:r>
              <a:rPr lang="en">
                <a:solidFill>
                  <a:srgbClr val="444444"/>
                </a:solidFill>
                <a:highlight>
                  <a:srgbClr val="28C8E5"/>
                </a:highlight>
                <a:latin typeface="Consolas"/>
                <a:ea typeface="Consolas"/>
                <a:cs typeface="Consolas"/>
                <a:sym typeface="Consolas"/>
              </a:rPr>
              <a:t>second-folder</a:t>
            </a:r>
            <a:r>
              <a:rPr lang="en">
                <a:solidFill>
                  <a:srgbClr val="444444"/>
                </a:solidFill>
                <a:latin typeface="Montserrat"/>
                <a:ea typeface="Montserrat"/>
                <a:cs typeface="Montserrat"/>
                <a:sym typeface="Montserrat"/>
              </a:rPr>
              <a:t> in one command.</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Create multiple files with the names </a:t>
            </a:r>
            <a:r>
              <a:rPr lang="en">
                <a:solidFill>
                  <a:srgbClr val="444444"/>
                </a:solidFill>
                <a:highlight>
                  <a:srgbClr val="28C8E5"/>
                </a:highlight>
                <a:latin typeface="Consolas"/>
                <a:ea typeface="Consolas"/>
                <a:cs typeface="Consolas"/>
                <a:sym typeface="Consolas"/>
              </a:rPr>
              <a:t>one.html</a:t>
            </a:r>
            <a:r>
              <a:rPr lang="en">
                <a:solidFill>
                  <a:srgbClr val="444444"/>
                </a:solidFill>
                <a:latin typeface="Montserrat"/>
                <a:ea typeface="Montserrat"/>
                <a:cs typeface="Montserrat"/>
                <a:sym typeface="Montserrat"/>
              </a:rPr>
              <a:t> and </a:t>
            </a:r>
            <a:r>
              <a:rPr lang="en">
                <a:solidFill>
                  <a:srgbClr val="444444"/>
                </a:solidFill>
                <a:highlight>
                  <a:srgbClr val="28C8E5"/>
                </a:highlight>
                <a:latin typeface="Consolas"/>
                <a:ea typeface="Consolas"/>
                <a:cs typeface="Consolas"/>
                <a:sym typeface="Consolas"/>
              </a:rPr>
              <a:t>two.html</a:t>
            </a:r>
            <a:r>
              <a:rPr lang="en">
                <a:solidFill>
                  <a:srgbClr val="444444"/>
                </a:solidFill>
                <a:latin typeface="Montserrat"/>
                <a:ea typeface="Montserrat"/>
                <a:cs typeface="Montserrat"/>
                <a:sym typeface="Montserrat"/>
              </a:rPr>
              <a:t> in one command in the first_day_stuff directory.</a:t>
            </a:r>
            <a:endParaRPr>
              <a:solidFill>
                <a:srgbClr val="444444"/>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100">
              <a:solidFill>
                <a:srgbClr val="444444"/>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3" name="Shape 673"/>
        <p:cNvGrpSpPr/>
        <p:nvPr/>
      </p:nvGrpSpPr>
      <p:grpSpPr>
        <a:xfrm>
          <a:off x="0" y="0"/>
          <a:ext cx="0" cy="0"/>
          <a:chOff x="0" y="0"/>
          <a:chExt cx="0" cy="0"/>
        </a:xfrm>
      </p:grpSpPr>
      <p:sp>
        <p:nvSpPr>
          <p:cNvPr id="674" name="Google Shape;674;p83"/>
          <p:cNvSpPr/>
          <p:nvPr/>
        </p:nvSpPr>
        <p:spPr>
          <a:xfrm>
            <a:off x="0"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3"/>
          <p:cNvSpPr txBox="1"/>
          <p:nvPr/>
        </p:nvSpPr>
        <p:spPr>
          <a:xfrm>
            <a:off x="4436100" y="2240700"/>
            <a:ext cx="4707900" cy="119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28C8E5"/>
                </a:solidFill>
                <a:latin typeface="Montserrat Medium"/>
                <a:ea typeface="Montserrat Medium"/>
                <a:cs typeface="Montserrat Medium"/>
                <a:sym typeface="Montserrat Medium"/>
              </a:rPr>
              <a:t>Discussion Time!</a:t>
            </a:r>
            <a:endParaRPr sz="3000">
              <a:solidFill>
                <a:srgbClr val="28C8E5"/>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a:solidFill>
                  <a:srgbClr val="444444"/>
                </a:solidFill>
                <a:latin typeface="Montserrat Light"/>
                <a:ea typeface="Montserrat Light"/>
                <a:cs typeface="Montserrat Light"/>
                <a:sym typeface="Montserrat Light"/>
              </a:rPr>
              <a:t>Turn to the person next to you…</a:t>
            </a:r>
            <a:endParaRPr>
              <a:solidFill>
                <a:srgbClr val="444444"/>
              </a:solidFill>
              <a:latin typeface="Montserrat Light"/>
              <a:ea typeface="Montserrat Light"/>
              <a:cs typeface="Montserrat Light"/>
              <a:sym typeface="Montserrat Light"/>
            </a:endParaRPr>
          </a:p>
          <a:p>
            <a:pPr indent="0" lvl="0" marL="0" rtl="0" algn="ctr">
              <a:lnSpc>
                <a:spcPct val="115000"/>
              </a:lnSpc>
              <a:spcBef>
                <a:spcPts val="0"/>
              </a:spcBef>
              <a:spcAft>
                <a:spcPts val="0"/>
              </a:spcAft>
              <a:buNone/>
            </a:pPr>
            <a:r>
              <a:rPr lang="en">
                <a:solidFill>
                  <a:srgbClr val="444444"/>
                </a:solidFill>
                <a:latin typeface="Montserrat Light"/>
                <a:ea typeface="Montserrat Light"/>
                <a:cs typeface="Montserrat Light"/>
                <a:sym typeface="Montserrat Light"/>
              </a:rPr>
              <a:t>and </a:t>
            </a:r>
            <a:r>
              <a:rPr i="1" lang="en">
                <a:solidFill>
                  <a:srgbClr val="444444"/>
                </a:solidFill>
                <a:latin typeface="Montserrat Light"/>
                <a:ea typeface="Montserrat Light"/>
                <a:cs typeface="Montserrat Light"/>
                <a:sym typeface="Montserrat Light"/>
              </a:rPr>
              <a:t>*gasp*</a:t>
            </a:r>
            <a:r>
              <a:rPr lang="en">
                <a:solidFill>
                  <a:srgbClr val="444444"/>
                </a:solidFill>
                <a:latin typeface="Montserrat Light"/>
                <a:ea typeface="Montserrat Light"/>
                <a:cs typeface="Montserrat Light"/>
                <a:sym typeface="Montserrat Light"/>
              </a:rPr>
              <a:t> talk to them!</a:t>
            </a:r>
            <a:endParaRPr>
              <a:solidFill>
                <a:srgbClr val="444444"/>
              </a:solidFill>
              <a:latin typeface="Montserrat Light"/>
              <a:ea typeface="Montserrat Light"/>
              <a:cs typeface="Montserrat Light"/>
              <a:sym typeface="Montserrat Light"/>
            </a:endParaRPr>
          </a:p>
        </p:txBody>
      </p:sp>
      <p:pic>
        <p:nvPicPr>
          <p:cNvPr id="676" name="Google Shape;676;p83"/>
          <p:cNvPicPr preferRelativeResize="0"/>
          <p:nvPr/>
        </p:nvPicPr>
        <p:blipFill>
          <a:blip r:embed="rId3">
            <a:alphaModFix/>
          </a:blip>
          <a:stretch>
            <a:fillRect/>
          </a:stretch>
        </p:blipFill>
        <p:spPr>
          <a:xfrm>
            <a:off x="465219" y="1076550"/>
            <a:ext cx="4106780" cy="3104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84"/>
          <p:cNvSpPr txBox="1"/>
          <p:nvPr>
            <p:ph type="ctrTitle"/>
          </p:nvPr>
        </p:nvSpPr>
        <p:spPr>
          <a:xfrm>
            <a:off x="311700" y="1753150"/>
            <a:ext cx="8520600" cy="116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28C8E5"/>
                </a:solidFill>
                <a:latin typeface="Montserrat Light"/>
                <a:ea typeface="Montserrat Light"/>
                <a:cs typeface="Montserrat Light"/>
                <a:sym typeface="Montserrat Light"/>
              </a:rPr>
              <a:t>Hello</a:t>
            </a:r>
            <a:r>
              <a:rPr lang="en" sz="4800">
                <a:solidFill>
                  <a:srgbClr val="28C8E5"/>
                </a:solidFill>
                <a:latin typeface="Montserrat Black"/>
                <a:ea typeface="Montserrat Black"/>
                <a:cs typeface="Montserrat Black"/>
                <a:sym typeface="Montserrat Black"/>
              </a:rPr>
              <a:t> </a:t>
            </a:r>
            <a:r>
              <a:rPr lang="en" sz="4800">
                <a:solidFill>
                  <a:srgbClr val="28C8E5"/>
                </a:solidFill>
                <a:latin typeface="Montserrat Medium"/>
                <a:ea typeface="Montserrat Medium"/>
                <a:cs typeface="Montserrat Medium"/>
                <a:sym typeface="Montserrat Medium"/>
              </a:rPr>
              <a:t>HTML!</a:t>
            </a:r>
            <a:endParaRPr sz="4800">
              <a:solidFill>
                <a:srgbClr val="28C8E5"/>
              </a:solidFill>
              <a:latin typeface="Montserrat Medium"/>
              <a:ea typeface="Montserrat Medium"/>
              <a:cs typeface="Montserrat Medium"/>
              <a:sym typeface="Montserrat Medium"/>
            </a:endParaRPr>
          </a:p>
        </p:txBody>
      </p:sp>
      <p:sp>
        <p:nvSpPr>
          <p:cNvPr id="682" name="Google Shape;682;p84"/>
          <p:cNvSpPr/>
          <p:nvPr/>
        </p:nvSpPr>
        <p:spPr>
          <a:xfrm>
            <a:off x="6925500" y="-13650"/>
            <a:ext cx="22185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4"/>
          <p:cNvSpPr txBox="1"/>
          <p:nvPr>
            <p:ph type="ctrTitle"/>
          </p:nvPr>
        </p:nvSpPr>
        <p:spPr>
          <a:xfrm>
            <a:off x="311700" y="2265700"/>
            <a:ext cx="8520600" cy="116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28C8E5"/>
                </a:solidFill>
                <a:latin typeface="Montserrat Light"/>
                <a:ea typeface="Montserrat Light"/>
                <a:cs typeface="Montserrat Light"/>
                <a:sym typeface="Montserrat Light"/>
              </a:rPr>
              <a:t>Let’s Have a look</a:t>
            </a:r>
            <a:endParaRPr sz="3000">
              <a:solidFill>
                <a:srgbClr val="28C8E5"/>
              </a:solidFill>
              <a:latin typeface="Montserrat Medium"/>
              <a:ea typeface="Montserrat Medium"/>
              <a:cs typeface="Montserrat Medium"/>
              <a:sym typeface="Montserrat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87" name="Shape 687"/>
        <p:cNvGrpSpPr/>
        <p:nvPr/>
      </p:nvGrpSpPr>
      <p:grpSpPr>
        <a:xfrm>
          <a:off x="0" y="0"/>
          <a:ext cx="0" cy="0"/>
          <a:chOff x="0" y="0"/>
          <a:chExt cx="0" cy="0"/>
        </a:xfrm>
      </p:grpSpPr>
      <p:sp>
        <p:nvSpPr>
          <p:cNvPr id="688" name="Google Shape;688;p85"/>
          <p:cNvSpPr/>
          <p:nvPr/>
        </p:nvSpPr>
        <p:spPr>
          <a:xfrm>
            <a:off x="0"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5"/>
          <p:cNvSpPr txBox="1"/>
          <p:nvPr/>
        </p:nvSpPr>
        <p:spPr>
          <a:xfrm>
            <a:off x="4912975" y="1481850"/>
            <a:ext cx="3975600" cy="2179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FFFFFF"/>
                </a:solidFill>
                <a:highlight>
                  <a:srgbClr val="28C8E5"/>
                </a:highlight>
                <a:latin typeface="Consolas"/>
                <a:ea typeface="Consolas"/>
                <a:cs typeface="Consolas"/>
                <a:sym typeface="Consolas"/>
              </a:rPr>
              <a:t>&lt;title&gt;Intro to HTML&lt;/title&gt;</a:t>
            </a:r>
            <a:endParaRPr sz="1800">
              <a:solidFill>
                <a:srgbClr val="FFFFFF"/>
              </a:solidFill>
              <a:highlight>
                <a:srgbClr val="28C8E5"/>
              </a:highlight>
              <a:latin typeface="Consolas"/>
              <a:ea typeface="Consolas"/>
              <a:cs typeface="Consolas"/>
              <a:sym typeface="Consolas"/>
            </a:endParaRPr>
          </a:p>
          <a:p>
            <a:pPr indent="0" lvl="0" marL="0" rtl="0" algn="ctr">
              <a:lnSpc>
                <a:spcPct val="115000"/>
              </a:lnSpc>
              <a:spcBef>
                <a:spcPts val="0"/>
              </a:spcBef>
              <a:spcAft>
                <a:spcPts val="0"/>
              </a:spcAft>
              <a:buNone/>
            </a:pPr>
            <a:r>
              <a:t/>
            </a:r>
            <a:endParaRPr sz="1800">
              <a:solidFill>
                <a:srgbClr val="FFFFFF"/>
              </a:solidFill>
              <a:highlight>
                <a:srgbClr val="28C8E5"/>
              </a:highlight>
              <a:latin typeface="Consolas"/>
              <a:ea typeface="Consolas"/>
              <a:cs typeface="Consolas"/>
              <a:sym typeface="Consolas"/>
            </a:endParaRPr>
          </a:p>
          <a:p>
            <a:pPr indent="0" lvl="0" marL="0" rtl="0" algn="l">
              <a:lnSpc>
                <a:spcPct val="115000"/>
              </a:lnSpc>
              <a:spcBef>
                <a:spcPts val="0"/>
              </a:spcBef>
              <a:spcAft>
                <a:spcPts val="0"/>
              </a:spcAft>
              <a:buNone/>
            </a:pPr>
            <a:r>
              <a:rPr b="1" lang="en">
                <a:solidFill>
                  <a:srgbClr val="444444"/>
                </a:solidFill>
                <a:latin typeface="Montserrat"/>
                <a:ea typeface="Montserrat"/>
                <a:cs typeface="Montserrat"/>
                <a:sym typeface="Montserrat"/>
              </a:rPr>
              <a:t>HTML </a:t>
            </a:r>
            <a:r>
              <a:rPr lang="en">
                <a:solidFill>
                  <a:srgbClr val="444444"/>
                </a:solidFill>
                <a:latin typeface="Montserrat"/>
                <a:ea typeface="Montserrat"/>
                <a:cs typeface="Montserrat"/>
                <a:sym typeface="Montserrat"/>
              </a:rPr>
              <a:t>is one of the three base languages behind every single website.</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444444"/>
                </a:solidFill>
                <a:latin typeface="Montserrat"/>
                <a:ea typeface="Montserrat"/>
                <a:cs typeface="Montserrat"/>
                <a:sym typeface="Montserrat"/>
              </a:rPr>
              <a:t>It defines all of the basic content and a </a:t>
            </a:r>
            <a:r>
              <a:rPr i="1" lang="en">
                <a:solidFill>
                  <a:srgbClr val="444444"/>
                </a:solidFill>
                <a:latin typeface="Montserrat"/>
                <a:ea typeface="Montserrat"/>
                <a:cs typeface="Montserrat"/>
                <a:sym typeface="Montserrat"/>
              </a:rPr>
              <a:t>bit</a:t>
            </a:r>
            <a:r>
              <a:rPr lang="en">
                <a:solidFill>
                  <a:srgbClr val="444444"/>
                </a:solidFill>
                <a:latin typeface="Montserrat"/>
                <a:ea typeface="Montserrat"/>
                <a:cs typeface="Montserrat"/>
                <a:sym typeface="Montserrat"/>
              </a:rPr>
              <a:t> of formatting.</a:t>
            </a:r>
            <a:endParaRPr>
              <a:solidFill>
                <a:srgbClr val="444444"/>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1800">
              <a:solidFill>
                <a:srgbClr val="FFFFFF"/>
              </a:solidFill>
              <a:highlight>
                <a:srgbClr val="28C8E5"/>
              </a:highlight>
              <a:latin typeface="Consolas"/>
              <a:ea typeface="Consolas"/>
              <a:cs typeface="Consolas"/>
              <a:sym typeface="Consolas"/>
            </a:endParaRPr>
          </a:p>
        </p:txBody>
      </p:sp>
      <p:pic>
        <p:nvPicPr>
          <p:cNvPr id="690" name="Google Shape;690;p85"/>
          <p:cNvPicPr preferRelativeResize="0"/>
          <p:nvPr/>
        </p:nvPicPr>
        <p:blipFill>
          <a:blip r:embed="rId3">
            <a:alphaModFix/>
          </a:blip>
          <a:stretch>
            <a:fillRect/>
          </a:stretch>
        </p:blipFill>
        <p:spPr>
          <a:xfrm>
            <a:off x="-2" y="1286213"/>
            <a:ext cx="4772574" cy="26853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94" name="Shape 694"/>
        <p:cNvGrpSpPr/>
        <p:nvPr/>
      </p:nvGrpSpPr>
      <p:grpSpPr>
        <a:xfrm>
          <a:off x="0" y="0"/>
          <a:ext cx="0" cy="0"/>
          <a:chOff x="0" y="0"/>
          <a:chExt cx="0" cy="0"/>
        </a:xfrm>
      </p:grpSpPr>
      <p:sp>
        <p:nvSpPr>
          <p:cNvPr id="695" name="Google Shape;695;p86"/>
          <p:cNvSpPr/>
          <p:nvPr/>
        </p:nvSpPr>
        <p:spPr>
          <a:xfrm>
            <a:off x="0" y="-27300"/>
            <a:ext cx="14667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6"/>
          <p:cNvSpPr txBox="1"/>
          <p:nvPr/>
        </p:nvSpPr>
        <p:spPr>
          <a:xfrm>
            <a:off x="1880150" y="228600"/>
            <a:ext cx="7178100" cy="480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28C8E5"/>
                </a:solidFill>
                <a:latin typeface="Montserrat Medium"/>
                <a:ea typeface="Montserrat Medium"/>
                <a:cs typeface="Montserrat Medium"/>
                <a:sym typeface="Montserrat Medium"/>
              </a:rPr>
              <a:t>Your Turn!</a:t>
            </a:r>
            <a:endParaRPr sz="2400">
              <a:solidFill>
                <a:srgbClr val="28C8E5"/>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lang="en" sz="1200">
                <a:solidFill>
                  <a:srgbClr val="444444"/>
                </a:solidFill>
                <a:latin typeface="Montserrat"/>
                <a:ea typeface="Montserrat"/>
                <a:cs typeface="Montserrat"/>
                <a:sym typeface="Montserrat"/>
              </a:rPr>
              <a:t>Activity: </a:t>
            </a:r>
            <a:r>
              <a:rPr lang="en" sz="1200">
                <a:solidFill>
                  <a:srgbClr val="444444"/>
                </a:solidFill>
                <a:latin typeface="Montserrat"/>
                <a:ea typeface="Montserrat"/>
                <a:cs typeface="Montserrat"/>
                <a:sym typeface="Montserrat"/>
              </a:rPr>
              <a:t>Intro to HTML </a:t>
            </a:r>
            <a:r>
              <a:rPr b="1" lang="en" sz="1200">
                <a:solidFill>
                  <a:srgbClr val="444444"/>
                </a:solidFill>
                <a:latin typeface="Montserrat"/>
                <a:ea typeface="Montserrat"/>
                <a:cs typeface="Montserrat"/>
                <a:sym typeface="Montserrat"/>
              </a:rPr>
              <a:t>|  Suggested Time: </a:t>
            </a:r>
            <a:r>
              <a:rPr lang="en" sz="1200">
                <a:solidFill>
                  <a:srgbClr val="444444"/>
                </a:solidFill>
                <a:latin typeface="Montserrat"/>
                <a:ea typeface="Montserrat"/>
                <a:cs typeface="Montserrat"/>
                <a:sym typeface="Montserrat"/>
              </a:rPr>
              <a:t>10 mins</a:t>
            </a:r>
            <a:endParaRPr sz="1200">
              <a:solidFill>
                <a:srgbClr val="444444"/>
              </a:solidFill>
              <a:latin typeface="Montserrat"/>
              <a:ea typeface="Montserrat"/>
              <a:cs typeface="Montserrat"/>
              <a:sym typeface="Montserrat"/>
            </a:endParaRPr>
          </a:p>
          <a:p>
            <a:pPr indent="0" lvl="0" marL="0" rtl="0" algn="ctr">
              <a:lnSpc>
                <a:spcPct val="150000"/>
              </a:lnSpc>
              <a:spcBef>
                <a:spcPts val="0"/>
              </a:spcBef>
              <a:spcAft>
                <a:spcPts val="0"/>
              </a:spcAft>
              <a:buNone/>
            </a:pPr>
            <a:r>
              <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rPr b="1" lang="en" sz="1200">
                <a:solidFill>
                  <a:srgbClr val="444444"/>
                </a:solidFill>
                <a:latin typeface="Montserrat"/>
                <a:ea typeface="Montserrat"/>
                <a:cs typeface="Montserrat"/>
                <a:sym typeface="Montserrat"/>
              </a:rPr>
              <a:t>Assignment:</a:t>
            </a:r>
            <a:endParaRPr b="1" sz="1200">
              <a:solidFill>
                <a:srgbClr val="444444"/>
              </a:solidFill>
              <a:latin typeface="Montserrat"/>
              <a:ea typeface="Montserrat"/>
              <a:cs typeface="Montserrat"/>
              <a:sym typeface="Montserrat"/>
            </a:endParaRPr>
          </a:p>
          <a:p>
            <a:pPr indent="-228600" lvl="0" marL="457200" rtl="0" algn="l">
              <a:lnSpc>
                <a:spcPct val="115000"/>
              </a:lnSpc>
              <a:spcBef>
                <a:spcPts val="0"/>
              </a:spcBef>
              <a:spcAft>
                <a:spcPts val="0"/>
              </a:spcAft>
              <a:buClr>
                <a:srgbClr val="000000"/>
              </a:buClr>
              <a:buSzPts val="1100"/>
              <a:buFont typeface="Arial"/>
              <a:buNone/>
            </a:pPr>
            <a:r>
              <a:rPr lang="en" sz="1200">
                <a:solidFill>
                  <a:srgbClr val="444444"/>
                </a:solidFill>
                <a:latin typeface="Montserrat"/>
                <a:ea typeface="Montserrat"/>
                <a:cs typeface="Montserrat"/>
                <a:sym typeface="Montserrat"/>
              </a:rPr>
              <a:t>In a new HTML file, create the basic structure of an HTML document and include the following in it:</a:t>
            </a:r>
            <a:endParaRPr sz="1200">
              <a:solidFill>
                <a:srgbClr val="444444"/>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444444"/>
              </a:buClr>
              <a:buSzPts val="1200"/>
              <a:buFont typeface="Montserrat"/>
              <a:buChar char="●"/>
            </a:pPr>
            <a:r>
              <a:rPr lang="en" sz="1200">
                <a:solidFill>
                  <a:srgbClr val="28C8E5"/>
                </a:solidFill>
                <a:latin typeface="Consolas"/>
                <a:ea typeface="Consolas"/>
                <a:cs typeface="Consolas"/>
                <a:sym typeface="Consolas"/>
              </a:rPr>
              <a:t>DOCTYPE</a:t>
            </a:r>
            <a:r>
              <a:rPr lang="en" sz="1200">
                <a:solidFill>
                  <a:srgbClr val="444444"/>
                </a:solidFill>
                <a:latin typeface="Montserrat"/>
                <a:ea typeface="Montserrat"/>
                <a:cs typeface="Montserrat"/>
                <a:sym typeface="Montserrat"/>
              </a:rPr>
              <a:t> declaration.</a:t>
            </a:r>
            <a:endParaRPr sz="1200">
              <a:solidFill>
                <a:srgbClr val="444444"/>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Head tag with a title tag.</a:t>
            </a:r>
            <a:endParaRPr sz="1200">
              <a:solidFill>
                <a:srgbClr val="444444"/>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H1 tag with a title of your choice.</a:t>
            </a:r>
            <a:endParaRPr sz="1200">
              <a:solidFill>
                <a:srgbClr val="444444"/>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Embed an image.</a:t>
            </a:r>
            <a:endParaRPr sz="1200">
              <a:solidFill>
                <a:srgbClr val="444444"/>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Create the following three links on your page:</a:t>
            </a:r>
            <a:endParaRPr sz="1200">
              <a:solidFill>
                <a:srgbClr val="444444"/>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One link that is </a:t>
            </a:r>
            <a:r>
              <a:rPr lang="en" sz="1200">
                <a:solidFill>
                  <a:srgbClr val="444444"/>
                </a:solidFill>
                <a:highlight>
                  <a:srgbClr val="28C8E5"/>
                </a:highlight>
                <a:latin typeface="Consolas"/>
                <a:ea typeface="Consolas"/>
                <a:cs typeface="Consolas"/>
                <a:sym typeface="Consolas"/>
              </a:rPr>
              <a:t>target="_blank"</a:t>
            </a:r>
            <a:r>
              <a:rPr lang="en" sz="1200">
                <a:solidFill>
                  <a:srgbClr val="444444"/>
                </a:solidFill>
                <a:latin typeface="Montserrat"/>
                <a:ea typeface="Montserrat"/>
                <a:cs typeface="Montserrat"/>
                <a:sym typeface="Montserrat"/>
              </a:rPr>
              <a:t> so that it opens a new tab when clicked on.</a:t>
            </a:r>
            <a:endParaRPr sz="1200">
              <a:solidFill>
                <a:srgbClr val="444444"/>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Make the second link bold.</a:t>
            </a:r>
            <a:endParaRPr sz="1200">
              <a:solidFill>
                <a:srgbClr val="444444"/>
              </a:solidFill>
              <a:latin typeface="Montserrat"/>
              <a:ea typeface="Montserrat"/>
              <a:cs typeface="Montserrat"/>
              <a:sym typeface="Montserrat"/>
            </a:endParaRPr>
          </a:p>
          <a:p>
            <a:pPr indent="-304800" lvl="1" marL="9144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Make the third link a placeholder so it goes nowhere.</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SzPts val="1100"/>
              <a:buFont typeface="Arial"/>
              <a:buNone/>
            </a:pPr>
            <a:r>
              <a:rPr b="1" lang="en" sz="1200">
                <a:solidFill>
                  <a:srgbClr val="444444"/>
                </a:solidFill>
                <a:latin typeface="Montserrat"/>
                <a:ea typeface="Montserrat"/>
                <a:cs typeface="Montserrat"/>
                <a:sym typeface="Montserrat"/>
              </a:rPr>
              <a:t>Bonus:</a:t>
            </a:r>
            <a:endParaRPr b="1" sz="1200">
              <a:solidFill>
                <a:srgbClr val="444444"/>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Create an ordered list of steps to make a sandwich.</a:t>
            </a:r>
            <a:endParaRPr sz="1200">
              <a:solidFill>
                <a:srgbClr val="444444"/>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Create an unordered list of 5 bands/musicians you like.</a:t>
            </a:r>
            <a:endParaRPr sz="1200">
              <a:solidFill>
                <a:srgbClr val="444444"/>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Create a table with 2 columns (animal class and animal name) and 4 rows of animals.</a:t>
            </a:r>
            <a:endParaRPr sz="1200">
              <a:solidFill>
                <a:srgbClr val="444444"/>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Use an alternate way of separating links without line breaks.</a:t>
            </a:r>
            <a:endParaRPr sz="1200">
              <a:solidFill>
                <a:srgbClr val="444444"/>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Embed a YouTube video of your favorite band/musician.</a:t>
            </a:r>
            <a:endParaRPr b="1" sz="1200">
              <a:solidFill>
                <a:srgbClr val="444444"/>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100">
              <a:solidFill>
                <a:srgbClr val="444444"/>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00" name="Shape 700"/>
        <p:cNvGrpSpPr/>
        <p:nvPr/>
      </p:nvGrpSpPr>
      <p:grpSpPr>
        <a:xfrm>
          <a:off x="0" y="0"/>
          <a:ext cx="0" cy="0"/>
          <a:chOff x="0" y="0"/>
          <a:chExt cx="0" cy="0"/>
        </a:xfrm>
      </p:grpSpPr>
      <p:sp>
        <p:nvSpPr>
          <p:cNvPr id="701" name="Google Shape;701;p87"/>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7"/>
          <p:cNvSpPr txBox="1"/>
          <p:nvPr/>
        </p:nvSpPr>
        <p:spPr>
          <a:xfrm>
            <a:off x="0" y="2231550"/>
            <a:ext cx="4652400" cy="68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28C8E5"/>
                </a:solidFill>
                <a:latin typeface="Montserrat Medium"/>
                <a:ea typeface="Montserrat Medium"/>
                <a:cs typeface="Montserrat Medium"/>
                <a:sym typeface="Montserrat Medium"/>
              </a:rPr>
              <a:t>So… How’d It Go?</a:t>
            </a:r>
            <a:endParaRPr sz="24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4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400">
              <a:solidFill>
                <a:srgbClr val="444444"/>
              </a:solidFill>
              <a:latin typeface="Montserrat Medium"/>
              <a:ea typeface="Montserrat Medium"/>
              <a:cs typeface="Montserrat Medium"/>
              <a:sym typeface="Montserrat Medium"/>
            </a:endParaRPr>
          </a:p>
        </p:txBody>
      </p:sp>
      <p:pic>
        <p:nvPicPr>
          <p:cNvPr id="703" name="Google Shape;703;p87"/>
          <p:cNvPicPr preferRelativeResize="0"/>
          <p:nvPr/>
        </p:nvPicPr>
        <p:blipFill>
          <a:blip r:embed="rId3">
            <a:alphaModFix/>
          </a:blip>
          <a:stretch>
            <a:fillRect/>
          </a:stretch>
        </p:blipFill>
        <p:spPr>
          <a:xfrm>
            <a:off x="4191000" y="1200150"/>
            <a:ext cx="4953000" cy="2743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88"/>
          <p:cNvSpPr txBox="1"/>
          <p:nvPr>
            <p:ph type="ctrTitle"/>
          </p:nvPr>
        </p:nvSpPr>
        <p:spPr>
          <a:xfrm>
            <a:off x="311700" y="1753150"/>
            <a:ext cx="8520600" cy="116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28C8E5"/>
                </a:solidFill>
                <a:latin typeface="Montserrat Light"/>
                <a:ea typeface="Montserrat Light"/>
                <a:cs typeface="Montserrat Light"/>
                <a:sym typeface="Montserrat Light"/>
              </a:rPr>
              <a:t>What is </a:t>
            </a:r>
            <a:r>
              <a:rPr lang="en" sz="4800">
                <a:solidFill>
                  <a:srgbClr val="28C8E5"/>
                </a:solidFill>
                <a:latin typeface="Montserrat Medium"/>
                <a:ea typeface="Montserrat Medium"/>
                <a:cs typeface="Montserrat Medium"/>
                <a:sym typeface="Montserrat Medium"/>
              </a:rPr>
              <a:t>Git?</a:t>
            </a:r>
            <a:endParaRPr sz="4800">
              <a:solidFill>
                <a:srgbClr val="28C8E5"/>
              </a:solidFill>
              <a:latin typeface="Montserrat Medium"/>
              <a:ea typeface="Montserrat Medium"/>
              <a:cs typeface="Montserrat Medium"/>
              <a:sym typeface="Montserrat Medium"/>
            </a:endParaRPr>
          </a:p>
        </p:txBody>
      </p:sp>
      <p:sp>
        <p:nvSpPr>
          <p:cNvPr id="709" name="Google Shape;709;p88"/>
          <p:cNvSpPr/>
          <p:nvPr/>
        </p:nvSpPr>
        <p:spPr>
          <a:xfrm>
            <a:off x="6925500" y="-13650"/>
            <a:ext cx="22185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13" name="Shape 713"/>
        <p:cNvGrpSpPr/>
        <p:nvPr/>
      </p:nvGrpSpPr>
      <p:grpSpPr>
        <a:xfrm>
          <a:off x="0" y="0"/>
          <a:ext cx="0" cy="0"/>
          <a:chOff x="0" y="0"/>
          <a:chExt cx="0" cy="0"/>
        </a:xfrm>
      </p:grpSpPr>
      <p:sp>
        <p:nvSpPr>
          <p:cNvPr id="714" name="Google Shape;714;p89"/>
          <p:cNvSpPr/>
          <p:nvPr/>
        </p:nvSpPr>
        <p:spPr>
          <a:xfrm>
            <a:off x="0" y="0"/>
            <a:ext cx="36153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9"/>
          <p:cNvSpPr txBox="1"/>
          <p:nvPr/>
        </p:nvSpPr>
        <p:spPr>
          <a:xfrm>
            <a:off x="3948575" y="1678950"/>
            <a:ext cx="5195400" cy="189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3000">
                <a:solidFill>
                  <a:srgbClr val="28C8E5"/>
                </a:solidFill>
                <a:latin typeface="Montserrat Medium"/>
                <a:ea typeface="Montserrat Medium"/>
                <a:cs typeface="Montserrat Medium"/>
                <a:sym typeface="Montserrat Medium"/>
              </a:rPr>
              <a:t>Collaborative Coding</a:t>
            </a:r>
            <a:endParaRPr sz="3000">
              <a:solidFill>
                <a:srgbClr val="28C8E5"/>
              </a:solidFill>
              <a:latin typeface="Montserrat Medium"/>
              <a:ea typeface="Montserrat Medium"/>
              <a:cs typeface="Montserrat Medium"/>
              <a:sym typeface="Montserrat Medium"/>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Modern web development is </a:t>
            </a:r>
            <a:r>
              <a:rPr i="1" lang="en">
                <a:solidFill>
                  <a:srgbClr val="444444"/>
                </a:solidFill>
                <a:latin typeface="Montserrat"/>
                <a:ea typeface="Montserrat"/>
                <a:cs typeface="Montserrat"/>
                <a:sym typeface="Montserrat"/>
              </a:rPr>
              <a:t>highly</a:t>
            </a:r>
            <a:r>
              <a:rPr lang="en">
                <a:solidFill>
                  <a:srgbClr val="444444"/>
                </a:solidFill>
                <a:latin typeface="Montserrat"/>
                <a:ea typeface="Montserrat"/>
                <a:cs typeface="Montserrat"/>
                <a:sym typeface="Montserrat"/>
              </a:rPr>
              <a:t> collaborative.</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Teams are often extremely large and separated across the country — or planet.</a:t>
            </a:r>
            <a:endParaRPr>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a:solidFill>
                  <a:srgbClr val="444444"/>
                </a:solidFill>
                <a:latin typeface="Montserrat"/>
                <a:ea typeface="Montserrat"/>
                <a:cs typeface="Montserrat"/>
                <a:sym typeface="Montserrat"/>
              </a:rPr>
              <a:t>Apps sometimes comprise hundreds or even thousands of files. </a:t>
            </a:r>
            <a:endParaRPr>
              <a:solidFill>
                <a:srgbClr val="444444"/>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a:solidFill>
                <a:srgbClr val="444444"/>
              </a:solidFill>
              <a:latin typeface="Montserrat Light"/>
              <a:ea typeface="Montserrat Light"/>
              <a:cs typeface="Montserrat Light"/>
              <a:sym typeface="Montserrat Light"/>
            </a:endParaRPr>
          </a:p>
        </p:txBody>
      </p:sp>
      <p:pic>
        <p:nvPicPr>
          <p:cNvPr id="716" name="Google Shape;716;p89"/>
          <p:cNvPicPr preferRelativeResize="0"/>
          <p:nvPr/>
        </p:nvPicPr>
        <p:blipFill>
          <a:blip r:embed="rId3">
            <a:alphaModFix/>
          </a:blip>
          <a:stretch>
            <a:fillRect/>
          </a:stretch>
        </p:blipFill>
        <p:spPr>
          <a:xfrm>
            <a:off x="-75050" y="1660950"/>
            <a:ext cx="3948577" cy="193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1" name="Shape 181"/>
        <p:cNvGrpSpPr/>
        <p:nvPr/>
      </p:nvGrpSpPr>
      <p:grpSpPr>
        <a:xfrm>
          <a:off x="0" y="0"/>
          <a:ext cx="0" cy="0"/>
          <a:chOff x="0" y="0"/>
          <a:chExt cx="0" cy="0"/>
        </a:xfrm>
      </p:grpSpPr>
      <p:sp>
        <p:nvSpPr>
          <p:cNvPr id="182" name="Google Shape;182;p36"/>
          <p:cNvSpPr/>
          <p:nvPr/>
        </p:nvSpPr>
        <p:spPr>
          <a:xfrm>
            <a:off x="-25"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6"/>
          <p:cNvSpPr txBox="1"/>
          <p:nvPr/>
        </p:nvSpPr>
        <p:spPr>
          <a:xfrm>
            <a:off x="4808475" y="1759938"/>
            <a:ext cx="3604800" cy="162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Montserrat Light"/>
              <a:ea typeface="Montserrat Light"/>
              <a:cs typeface="Montserrat Light"/>
              <a:sym typeface="Montserrat Light"/>
            </a:endParaRPr>
          </a:p>
          <a:p>
            <a:pPr indent="0" lvl="0" marL="0" rtl="0" algn="r">
              <a:spcBef>
                <a:spcPts val="0"/>
              </a:spcBef>
              <a:spcAft>
                <a:spcPts val="0"/>
              </a:spcAft>
              <a:buNone/>
            </a:pPr>
            <a:r>
              <a:rPr lang="en" sz="6000">
                <a:solidFill>
                  <a:srgbClr val="FFFFFF"/>
                </a:solidFill>
                <a:latin typeface="Montserrat"/>
                <a:ea typeface="Montserrat"/>
                <a:cs typeface="Montserrat"/>
                <a:sym typeface="Montserrat"/>
              </a:rPr>
              <a:t>Success</a:t>
            </a:r>
            <a:endParaRPr sz="6000">
              <a:solidFill>
                <a:srgbClr val="FFFFFF"/>
              </a:solidFill>
              <a:latin typeface="Montserrat"/>
              <a:ea typeface="Montserrat"/>
              <a:cs typeface="Montserrat"/>
              <a:sym typeface="Montserrat"/>
            </a:endParaRPr>
          </a:p>
        </p:txBody>
      </p:sp>
      <p:pic>
        <p:nvPicPr>
          <p:cNvPr id="184" name="Google Shape;184;p36"/>
          <p:cNvPicPr preferRelativeResize="0"/>
          <p:nvPr/>
        </p:nvPicPr>
        <p:blipFill rotWithShape="1">
          <a:blip r:embed="rId3">
            <a:alphaModFix/>
          </a:blip>
          <a:srcRect b="0" l="12031" r="49515" t="0"/>
          <a:stretch/>
        </p:blipFill>
        <p:spPr>
          <a:xfrm>
            <a:off x="0" y="0"/>
            <a:ext cx="2967404" cy="5143497"/>
          </a:xfrm>
          <a:prstGeom prst="rect">
            <a:avLst/>
          </a:prstGeom>
          <a:noFill/>
          <a:ln>
            <a:noFill/>
          </a:ln>
        </p:spPr>
      </p:pic>
      <p:sp>
        <p:nvSpPr>
          <p:cNvPr id="185" name="Google Shape;185;p36"/>
          <p:cNvSpPr txBox="1"/>
          <p:nvPr/>
        </p:nvSpPr>
        <p:spPr>
          <a:xfrm>
            <a:off x="4713750" y="2094150"/>
            <a:ext cx="3604800" cy="47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400">
                <a:solidFill>
                  <a:srgbClr val="FFFFFF"/>
                </a:solidFill>
                <a:latin typeface="Montserrat Light"/>
                <a:ea typeface="Montserrat Light"/>
                <a:cs typeface="Montserrat Light"/>
                <a:sym typeface="Montserrat Light"/>
              </a:rPr>
              <a:t>Keys to</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20" name="Shape 720"/>
        <p:cNvGrpSpPr/>
        <p:nvPr/>
      </p:nvGrpSpPr>
      <p:grpSpPr>
        <a:xfrm>
          <a:off x="0" y="0"/>
          <a:ext cx="0" cy="0"/>
          <a:chOff x="0" y="0"/>
          <a:chExt cx="0" cy="0"/>
        </a:xfrm>
      </p:grpSpPr>
      <p:sp>
        <p:nvSpPr>
          <p:cNvPr id="721" name="Google Shape;721;p90"/>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0"/>
          <p:cNvSpPr txBox="1"/>
          <p:nvPr/>
        </p:nvSpPr>
        <p:spPr>
          <a:xfrm>
            <a:off x="504900" y="1346600"/>
            <a:ext cx="3669900" cy="2623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28C8E5"/>
                </a:solidFill>
                <a:latin typeface="Montserrat Medium"/>
                <a:ea typeface="Montserrat Medium"/>
                <a:cs typeface="Montserrat Medium"/>
                <a:sym typeface="Montserrat Medium"/>
              </a:rPr>
              <a:t>Version Control</a:t>
            </a:r>
            <a:endParaRPr sz="2400">
              <a:solidFill>
                <a:srgbClr val="28C8E5"/>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100">
                <a:solidFill>
                  <a:srgbClr val="444444"/>
                </a:solidFill>
                <a:latin typeface="Montserrat"/>
                <a:ea typeface="Montserrat"/>
                <a:cs typeface="Montserrat"/>
                <a:sym typeface="Montserrat"/>
              </a:rPr>
              <a:t>Provides a organized system for managing code for when multiple developers work on a project </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444444"/>
                </a:solidFill>
                <a:latin typeface="Montserrat"/>
                <a:ea typeface="Montserrat"/>
                <a:cs typeface="Montserrat"/>
                <a:sym typeface="Montserrat"/>
              </a:rPr>
              <a:t>at the same time.</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rgbClr val="444444"/>
                </a:solidFill>
                <a:latin typeface="Montserrat"/>
                <a:ea typeface="Montserrat"/>
                <a:cs typeface="Montserrat"/>
                <a:sym typeface="Montserrat"/>
              </a:rPr>
              <a:t>The Benefits of Git:</a:t>
            </a:r>
            <a:endParaRPr b="1"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444444"/>
                </a:solidFill>
                <a:latin typeface="Montserrat"/>
                <a:ea typeface="Montserrat"/>
                <a:cs typeface="Montserrat"/>
                <a:sym typeface="Montserrat"/>
              </a:rPr>
              <a:t>A process for resolving conflicts in code.</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rgbClr val="444444"/>
                </a:solidFill>
                <a:latin typeface="Montserrat"/>
                <a:ea typeface="Montserrat"/>
                <a:cs typeface="Montserrat"/>
                <a:sym typeface="Montserrat"/>
              </a:rPr>
              <a:t>Version History</a:t>
            </a:r>
            <a:r>
              <a:rPr lang="en" sz="1100">
                <a:solidFill>
                  <a:srgbClr val="444444"/>
                </a:solidFill>
                <a:latin typeface="Montserrat"/>
                <a:ea typeface="Montserrat"/>
                <a:cs typeface="Montserrat"/>
                <a:sym typeface="Montserrat"/>
              </a:rPr>
              <a:t>:</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 sz="1100">
                <a:solidFill>
                  <a:srgbClr val="444444"/>
                </a:solidFill>
                <a:latin typeface="Montserrat"/>
                <a:ea typeface="Montserrat"/>
                <a:cs typeface="Montserrat"/>
                <a:sym typeface="Montserrat"/>
              </a:rPr>
              <a:t>rolls back</a:t>
            </a:r>
            <a:r>
              <a:rPr lang="en" sz="1100">
                <a:solidFill>
                  <a:srgbClr val="444444"/>
                </a:solidFill>
                <a:latin typeface="Montserrat"/>
                <a:ea typeface="Montserrat"/>
                <a:cs typeface="Montserrat"/>
                <a:sym typeface="Montserrat"/>
              </a:rPr>
              <a:t> the code to an earlier version.</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2400">
              <a:solidFill>
                <a:srgbClr val="444444"/>
              </a:solidFill>
              <a:latin typeface="Montserrat Medium"/>
              <a:ea typeface="Montserrat Medium"/>
              <a:cs typeface="Montserrat Medium"/>
              <a:sym typeface="Montserrat Medium"/>
            </a:endParaRPr>
          </a:p>
        </p:txBody>
      </p:sp>
      <p:pic>
        <p:nvPicPr>
          <p:cNvPr id="723" name="Google Shape;723;p90"/>
          <p:cNvPicPr preferRelativeResize="0"/>
          <p:nvPr/>
        </p:nvPicPr>
        <p:blipFill>
          <a:blip r:embed="rId3">
            <a:alphaModFix/>
          </a:blip>
          <a:stretch>
            <a:fillRect/>
          </a:stretch>
        </p:blipFill>
        <p:spPr>
          <a:xfrm>
            <a:off x="4174800" y="1542462"/>
            <a:ext cx="4969176" cy="2172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27" name="Shape 727"/>
        <p:cNvGrpSpPr/>
        <p:nvPr/>
      </p:nvGrpSpPr>
      <p:grpSpPr>
        <a:xfrm>
          <a:off x="0" y="0"/>
          <a:ext cx="0" cy="0"/>
          <a:chOff x="0" y="0"/>
          <a:chExt cx="0" cy="0"/>
        </a:xfrm>
      </p:grpSpPr>
      <p:sp>
        <p:nvSpPr>
          <p:cNvPr id="728" name="Google Shape;728;p91"/>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1"/>
          <p:cNvSpPr txBox="1"/>
          <p:nvPr/>
        </p:nvSpPr>
        <p:spPr>
          <a:xfrm>
            <a:off x="0" y="2217900"/>
            <a:ext cx="4652400" cy="68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28C8E5"/>
                </a:solidFill>
                <a:latin typeface="Montserrat Medium"/>
                <a:ea typeface="Montserrat Medium"/>
                <a:cs typeface="Montserrat Medium"/>
                <a:sym typeface="Montserrat Medium"/>
              </a:rPr>
              <a:t>Git Demo</a:t>
            </a:r>
            <a:endParaRPr sz="2400">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4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400">
              <a:solidFill>
                <a:srgbClr val="444444"/>
              </a:solidFill>
              <a:latin typeface="Montserrat Medium"/>
              <a:ea typeface="Montserrat Medium"/>
              <a:cs typeface="Montserrat Medium"/>
              <a:sym typeface="Montserrat Medium"/>
            </a:endParaRPr>
          </a:p>
        </p:txBody>
      </p:sp>
      <p:pic>
        <p:nvPicPr>
          <p:cNvPr id="730" name="Google Shape;730;p91"/>
          <p:cNvPicPr preferRelativeResize="0"/>
          <p:nvPr/>
        </p:nvPicPr>
        <p:blipFill>
          <a:blip r:embed="rId3">
            <a:alphaModFix/>
          </a:blip>
          <a:stretch>
            <a:fillRect/>
          </a:stretch>
        </p:blipFill>
        <p:spPr>
          <a:xfrm>
            <a:off x="4652400" y="1587900"/>
            <a:ext cx="3446971" cy="1940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34" name="Shape 734"/>
        <p:cNvGrpSpPr/>
        <p:nvPr/>
      </p:nvGrpSpPr>
      <p:grpSpPr>
        <a:xfrm>
          <a:off x="0" y="0"/>
          <a:ext cx="0" cy="0"/>
          <a:chOff x="0" y="0"/>
          <a:chExt cx="0" cy="0"/>
        </a:xfrm>
      </p:grpSpPr>
      <p:sp>
        <p:nvSpPr>
          <p:cNvPr id="735" name="Google Shape;735;p92"/>
          <p:cNvSpPr/>
          <p:nvPr/>
        </p:nvSpPr>
        <p:spPr>
          <a:xfrm>
            <a:off x="0" y="-27300"/>
            <a:ext cx="30357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2"/>
          <p:cNvSpPr txBox="1"/>
          <p:nvPr/>
        </p:nvSpPr>
        <p:spPr>
          <a:xfrm>
            <a:off x="4912975" y="1539000"/>
            <a:ext cx="3975600" cy="217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8C8E5"/>
                </a:solidFill>
                <a:latin typeface="Montserrat"/>
                <a:ea typeface="Montserrat"/>
                <a:cs typeface="Montserrat"/>
                <a:sym typeface="Montserrat"/>
              </a:rPr>
              <a:t>What is</a:t>
            </a:r>
            <a:r>
              <a:rPr b="1" lang="en">
                <a:solidFill>
                  <a:srgbClr val="28C8E5"/>
                </a:solidFill>
                <a:latin typeface="Montserrat"/>
                <a:ea typeface="Montserrat"/>
                <a:cs typeface="Montserrat"/>
                <a:sym typeface="Montserrat"/>
              </a:rPr>
              <a:t> Github</a:t>
            </a:r>
            <a:r>
              <a:rPr lang="en">
                <a:solidFill>
                  <a:srgbClr val="28C8E5"/>
                </a:solidFill>
                <a:latin typeface="Montserrat"/>
                <a:ea typeface="Montserrat"/>
                <a:cs typeface="Montserrat"/>
                <a:sym typeface="Montserrat"/>
              </a:rPr>
              <a:t>?</a:t>
            </a:r>
            <a:endParaRPr>
              <a:solidFill>
                <a:srgbClr val="28C8E5"/>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444444"/>
              </a:buClr>
              <a:buSzPts val="1100"/>
              <a:buFont typeface="Montserrat"/>
              <a:buChar char="●"/>
            </a:pPr>
            <a:r>
              <a:rPr lang="en" sz="1100">
                <a:solidFill>
                  <a:srgbClr val="444444"/>
                </a:solidFill>
                <a:latin typeface="Montserrat"/>
                <a:ea typeface="Montserrat"/>
                <a:cs typeface="Montserrat"/>
                <a:sym typeface="Montserrat"/>
              </a:rPr>
              <a:t>GitHub is a Web-Based hosting service to store code online.</a:t>
            </a:r>
            <a:endParaRPr sz="1100">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444444"/>
              </a:buClr>
              <a:buSzPts val="1100"/>
              <a:buChar char="●"/>
            </a:pPr>
            <a:r>
              <a:rPr lang="en" sz="1100">
                <a:solidFill>
                  <a:srgbClr val="444444"/>
                </a:solidFill>
                <a:latin typeface="Montserrat"/>
                <a:ea typeface="Montserrat"/>
                <a:cs typeface="Montserrat"/>
                <a:sym typeface="Montserrat"/>
              </a:rPr>
              <a:t>It allows developers to </a:t>
            </a:r>
            <a:r>
              <a:rPr b="1" lang="en" sz="1100">
                <a:solidFill>
                  <a:srgbClr val="444444"/>
                </a:solidFill>
                <a:latin typeface="Montserrat"/>
                <a:ea typeface="Montserrat"/>
                <a:cs typeface="Montserrat"/>
                <a:sym typeface="Montserrat"/>
              </a:rPr>
              <a:t>pull</a:t>
            </a:r>
            <a:r>
              <a:rPr lang="en" sz="1100">
                <a:solidFill>
                  <a:srgbClr val="444444"/>
                </a:solidFill>
                <a:latin typeface="Montserrat"/>
                <a:ea typeface="Montserrat"/>
                <a:cs typeface="Montserrat"/>
                <a:sym typeface="Montserrat"/>
              </a:rPr>
              <a:t> (download) code or </a:t>
            </a:r>
            <a:r>
              <a:rPr b="1" lang="en" sz="1100">
                <a:solidFill>
                  <a:srgbClr val="444444"/>
                </a:solidFill>
                <a:latin typeface="Montserrat"/>
                <a:ea typeface="Montserrat"/>
                <a:cs typeface="Montserrat"/>
                <a:sym typeface="Montserrat"/>
              </a:rPr>
              <a:t>push</a:t>
            </a:r>
            <a:r>
              <a:rPr lang="en" sz="1100">
                <a:solidFill>
                  <a:srgbClr val="444444"/>
                </a:solidFill>
                <a:latin typeface="Montserrat"/>
                <a:ea typeface="Montserrat"/>
                <a:cs typeface="Montserrat"/>
                <a:sym typeface="Montserrat"/>
              </a:rPr>
              <a:t> (upload) code to the same </a:t>
            </a:r>
            <a:r>
              <a:rPr b="1" lang="en" sz="1100">
                <a:solidFill>
                  <a:srgbClr val="444444"/>
                </a:solidFill>
                <a:latin typeface="Montserrat"/>
                <a:ea typeface="Montserrat"/>
                <a:cs typeface="Montserrat"/>
                <a:sym typeface="Montserrat"/>
              </a:rPr>
              <a:t>repository </a:t>
            </a:r>
            <a:r>
              <a:rPr lang="en" sz="1100">
                <a:solidFill>
                  <a:srgbClr val="444444"/>
                </a:solidFill>
                <a:latin typeface="Montserrat"/>
                <a:ea typeface="Montserrat"/>
                <a:cs typeface="Montserrat"/>
                <a:sym typeface="Montserrat"/>
              </a:rPr>
              <a:t>(directory). </a:t>
            </a:r>
            <a:endParaRPr sz="1100">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444444"/>
              </a:buClr>
              <a:buSzPts val="1100"/>
              <a:buChar char="●"/>
            </a:pPr>
            <a:r>
              <a:rPr lang="en" sz="1100">
                <a:solidFill>
                  <a:srgbClr val="444444"/>
                </a:solidFill>
                <a:latin typeface="Montserrat"/>
                <a:ea typeface="Montserrat"/>
                <a:cs typeface="Montserrat"/>
                <a:sym typeface="Montserrat"/>
              </a:rPr>
              <a:t>It also allows developers to </a:t>
            </a:r>
            <a:r>
              <a:rPr b="1" lang="en" sz="1100">
                <a:solidFill>
                  <a:srgbClr val="444444"/>
                </a:solidFill>
                <a:latin typeface="Montserrat"/>
                <a:ea typeface="Montserrat"/>
                <a:cs typeface="Montserrat"/>
                <a:sym typeface="Montserrat"/>
              </a:rPr>
              <a:t>view histories </a:t>
            </a:r>
            <a:r>
              <a:rPr lang="en" sz="1100">
                <a:solidFill>
                  <a:srgbClr val="444444"/>
                </a:solidFill>
                <a:latin typeface="Montserrat"/>
                <a:ea typeface="Montserrat"/>
                <a:cs typeface="Montserrat"/>
                <a:sym typeface="Montserrat"/>
              </a:rPr>
              <a:t>of code changes and to </a:t>
            </a:r>
            <a:r>
              <a:rPr b="1" lang="en" sz="1100">
                <a:solidFill>
                  <a:srgbClr val="444444"/>
                </a:solidFill>
                <a:latin typeface="Montserrat"/>
                <a:ea typeface="Montserrat"/>
                <a:cs typeface="Montserrat"/>
                <a:sym typeface="Montserrat"/>
              </a:rPr>
              <a:t>track issues</a:t>
            </a:r>
            <a:r>
              <a:rPr lang="en" sz="1100">
                <a:solidFill>
                  <a:srgbClr val="444444"/>
                </a:solidFill>
                <a:latin typeface="Montserrat"/>
                <a:ea typeface="Montserrat"/>
                <a:cs typeface="Montserrat"/>
                <a:sym typeface="Montserrat"/>
              </a:rPr>
              <a:t>. </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rgbClr val="FFFFFF"/>
              </a:solidFill>
              <a:highlight>
                <a:srgbClr val="28C8E5"/>
              </a:highlight>
              <a:latin typeface="Consolas"/>
              <a:ea typeface="Consolas"/>
              <a:cs typeface="Consolas"/>
              <a:sym typeface="Consolas"/>
            </a:endParaRPr>
          </a:p>
          <a:p>
            <a:pPr indent="0" lvl="0" marL="0" rtl="0" algn="ctr">
              <a:lnSpc>
                <a:spcPct val="115000"/>
              </a:lnSpc>
              <a:spcBef>
                <a:spcPts val="0"/>
              </a:spcBef>
              <a:spcAft>
                <a:spcPts val="0"/>
              </a:spcAft>
              <a:buNone/>
            </a:pPr>
            <a:r>
              <a:t/>
            </a:r>
            <a:endParaRPr sz="1800">
              <a:solidFill>
                <a:srgbClr val="FFFFFF"/>
              </a:solidFill>
              <a:highlight>
                <a:srgbClr val="28C8E5"/>
              </a:highlight>
              <a:latin typeface="Consolas"/>
              <a:ea typeface="Consolas"/>
              <a:cs typeface="Consolas"/>
              <a:sym typeface="Consolas"/>
            </a:endParaRPr>
          </a:p>
        </p:txBody>
      </p:sp>
      <p:pic>
        <p:nvPicPr>
          <p:cNvPr id="737" name="Google Shape;737;p92"/>
          <p:cNvPicPr preferRelativeResize="0"/>
          <p:nvPr/>
        </p:nvPicPr>
        <p:blipFill>
          <a:blip r:embed="rId3">
            <a:alphaModFix/>
          </a:blip>
          <a:stretch>
            <a:fillRect/>
          </a:stretch>
        </p:blipFill>
        <p:spPr>
          <a:xfrm>
            <a:off x="-179451" y="371775"/>
            <a:ext cx="5293174" cy="43999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1" name="Shape 741"/>
        <p:cNvGrpSpPr/>
        <p:nvPr/>
      </p:nvGrpSpPr>
      <p:grpSpPr>
        <a:xfrm>
          <a:off x="0" y="0"/>
          <a:ext cx="0" cy="0"/>
          <a:chOff x="0" y="0"/>
          <a:chExt cx="0" cy="0"/>
        </a:xfrm>
      </p:grpSpPr>
      <p:sp>
        <p:nvSpPr>
          <p:cNvPr id="742" name="Google Shape;742;p93"/>
          <p:cNvSpPr/>
          <p:nvPr/>
        </p:nvSpPr>
        <p:spPr>
          <a:xfrm>
            <a:off x="0" y="-27300"/>
            <a:ext cx="30357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 name="Google Shape;743;p93"/>
          <p:cNvPicPr preferRelativeResize="0"/>
          <p:nvPr/>
        </p:nvPicPr>
        <p:blipFill>
          <a:blip r:embed="rId3">
            <a:alphaModFix/>
          </a:blip>
          <a:stretch>
            <a:fillRect/>
          </a:stretch>
        </p:blipFill>
        <p:spPr>
          <a:xfrm>
            <a:off x="1956813" y="514350"/>
            <a:ext cx="6886575" cy="4229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7" name="Shape 747"/>
        <p:cNvGrpSpPr/>
        <p:nvPr/>
      </p:nvGrpSpPr>
      <p:grpSpPr>
        <a:xfrm>
          <a:off x="0" y="0"/>
          <a:ext cx="0" cy="0"/>
          <a:chOff x="0" y="0"/>
          <a:chExt cx="0" cy="0"/>
        </a:xfrm>
      </p:grpSpPr>
      <p:sp>
        <p:nvSpPr>
          <p:cNvPr id="748" name="Google Shape;748;p94"/>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4"/>
          <p:cNvSpPr txBox="1"/>
          <p:nvPr/>
        </p:nvSpPr>
        <p:spPr>
          <a:xfrm>
            <a:off x="0" y="2217900"/>
            <a:ext cx="4652400" cy="68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28C8E5"/>
                </a:solidFill>
                <a:latin typeface="Montserrat Medium"/>
                <a:ea typeface="Montserrat Medium"/>
                <a:cs typeface="Montserrat Medium"/>
                <a:sym typeface="Montserrat Medium"/>
              </a:rPr>
              <a:t>git started with git (LOL) Git Demo / Github Repo</a:t>
            </a:r>
            <a:endParaRPr sz="2400">
              <a:solidFill>
                <a:srgbClr val="444444"/>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400">
              <a:solidFill>
                <a:srgbClr val="444444"/>
              </a:solidFill>
              <a:latin typeface="Montserrat Medium"/>
              <a:ea typeface="Montserrat Medium"/>
              <a:cs typeface="Montserrat Medium"/>
              <a:sym typeface="Montserrat Medium"/>
            </a:endParaRPr>
          </a:p>
        </p:txBody>
      </p:sp>
      <p:pic>
        <p:nvPicPr>
          <p:cNvPr id="750" name="Google Shape;750;p94"/>
          <p:cNvPicPr preferRelativeResize="0"/>
          <p:nvPr/>
        </p:nvPicPr>
        <p:blipFill>
          <a:blip r:embed="rId3">
            <a:alphaModFix/>
          </a:blip>
          <a:stretch>
            <a:fillRect/>
          </a:stretch>
        </p:blipFill>
        <p:spPr>
          <a:xfrm>
            <a:off x="4652400" y="1587900"/>
            <a:ext cx="3446971" cy="1940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54" name="Shape 754"/>
        <p:cNvGrpSpPr/>
        <p:nvPr/>
      </p:nvGrpSpPr>
      <p:grpSpPr>
        <a:xfrm>
          <a:off x="0" y="0"/>
          <a:ext cx="0" cy="0"/>
          <a:chOff x="0" y="0"/>
          <a:chExt cx="0" cy="0"/>
        </a:xfrm>
      </p:grpSpPr>
      <p:sp>
        <p:nvSpPr>
          <p:cNvPr id="755" name="Google Shape;755;p95"/>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5"/>
          <p:cNvSpPr txBox="1"/>
          <p:nvPr/>
        </p:nvSpPr>
        <p:spPr>
          <a:xfrm>
            <a:off x="504900" y="1346600"/>
            <a:ext cx="3669900" cy="1470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28C8E5"/>
                </a:solidFill>
                <a:latin typeface="Montserrat Medium"/>
                <a:ea typeface="Montserrat Medium"/>
                <a:cs typeface="Montserrat Medium"/>
                <a:sym typeface="Montserrat Medium"/>
              </a:rPr>
              <a:t>Git Commands</a:t>
            </a:r>
            <a:endParaRPr sz="2400">
              <a:solidFill>
                <a:srgbClr val="28C8E5"/>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100">
                <a:solidFill>
                  <a:srgbClr val="444444"/>
                </a:solidFill>
                <a:latin typeface="Montserrat"/>
                <a:ea typeface="Montserrat"/>
                <a:cs typeface="Montserrat"/>
                <a:sym typeface="Montserrat"/>
              </a:rPr>
              <a:t>This is the holy grail, the 6 git commands that you should engrave into your brain. Soon they will become second nature. You will </a:t>
            </a:r>
            <a:r>
              <a:rPr b="1" lang="en" sz="1100">
                <a:solidFill>
                  <a:srgbClr val="28C8E5"/>
                </a:solidFill>
                <a:latin typeface="Montserrat"/>
                <a:ea typeface="Montserrat"/>
                <a:cs typeface="Montserrat"/>
                <a:sym typeface="Montserrat"/>
              </a:rPr>
              <a:t>git</a:t>
            </a:r>
            <a:r>
              <a:rPr lang="en" sz="1100">
                <a:solidFill>
                  <a:srgbClr val="444444"/>
                </a:solidFill>
                <a:latin typeface="Montserrat"/>
                <a:ea typeface="Montserrat"/>
                <a:cs typeface="Montserrat"/>
                <a:sym typeface="Montserrat"/>
              </a:rPr>
              <a:t> it eventually.</a:t>
            </a:r>
            <a:endParaRPr sz="1100">
              <a:solidFill>
                <a:srgbClr val="444444"/>
              </a:solidFill>
              <a:latin typeface="Consolas"/>
              <a:ea typeface="Consolas"/>
              <a:cs typeface="Consolas"/>
              <a:sym typeface="Consolas"/>
            </a:endParaRPr>
          </a:p>
          <a:p>
            <a:pPr indent="0" lvl="0" marL="0" rtl="0" algn="ctr">
              <a:spcBef>
                <a:spcPts val="0"/>
              </a:spcBef>
              <a:spcAft>
                <a:spcPts val="0"/>
              </a:spcAft>
              <a:buNone/>
            </a:pPr>
            <a:r>
              <a:t/>
            </a:r>
            <a:endParaRPr sz="2400">
              <a:solidFill>
                <a:srgbClr val="444444"/>
              </a:solidFill>
              <a:latin typeface="Montserrat Medium"/>
              <a:ea typeface="Montserrat Medium"/>
              <a:cs typeface="Montserrat Medium"/>
              <a:sym typeface="Montserrat Medium"/>
            </a:endParaRPr>
          </a:p>
        </p:txBody>
      </p:sp>
      <p:sp>
        <p:nvSpPr>
          <p:cNvPr id="757" name="Google Shape;757;p95"/>
          <p:cNvSpPr txBox="1"/>
          <p:nvPr/>
        </p:nvSpPr>
        <p:spPr>
          <a:xfrm>
            <a:off x="504900" y="2694550"/>
            <a:ext cx="3874500" cy="1637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Consolas"/>
              <a:buChar char="●"/>
            </a:pPr>
            <a:r>
              <a:rPr lang="en" sz="1100">
                <a:solidFill>
                  <a:srgbClr val="28C8E5"/>
                </a:solidFill>
                <a:latin typeface="Consolas"/>
                <a:ea typeface="Consolas"/>
                <a:cs typeface="Consolas"/>
                <a:sym typeface="Consolas"/>
              </a:rPr>
              <a:t>git clone</a:t>
            </a:r>
            <a:r>
              <a:rPr lang="en" sz="1100">
                <a:solidFill>
                  <a:schemeClr val="dk1"/>
                </a:solidFill>
                <a:latin typeface="Consolas"/>
                <a:ea typeface="Consolas"/>
                <a:cs typeface="Consolas"/>
                <a:sym typeface="Consolas"/>
              </a:rPr>
              <a:t> - </a:t>
            </a:r>
            <a:r>
              <a:rPr lang="en" sz="1100">
                <a:solidFill>
                  <a:srgbClr val="444444"/>
                </a:solidFill>
                <a:latin typeface="Montserrat"/>
                <a:ea typeface="Montserrat"/>
                <a:cs typeface="Montserrat"/>
                <a:sym typeface="Montserrat"/>
              </a:rPr>
              <a:t>copy a repo</a:t>
            </a:r>
            <a:endParaRPr sz="1100">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Consolas"/>
              <a:buChar char="●"/>
            </a:pPr>
            <a:r>
              <a:rPr lang="en" sz="1100">
                <a:solidFill>
                  <a:srgbClr val="28C8E5"/>
                </a:solidFill>
                <a:latin typeface="Consolas"/>
                <a:ea typeface="Consolas"/>
                <a:cs typeface="Consolas"/>
                <a:sym typeface="Consolas"/>
              </a:rPr>
              <a:t>git status</a:t>
            </a:r>
            <a:r>
              <a:rPr lang="en" sz="1100">
                <a:solidFill>
                  <a:schemeClr val="dk1"/>
                </a:solidFill>
                <a:latin typeface="Consolas"/>
                <a:ea typeface="Consolas"/>
                <a:cs typeface="Consolas"/>
                <a:sym typeface="Consolas"/>
              </a:rPr>
              <a:t> - </a:t>
            </a:r>
            <a:r>
              <a:rPr lang="en" sz="1100">
                <a:solidFill>
                  <a:srgbClr val="444444"/>
                </a:solidFill>
                <a:latin typeface="Montserrat"/>
                <a:ea typeface="Montserrat"/>
                <a:cs typeface="Montserrat"/>
                <a:sym typeface="Montserrat"/>
              </a:rPr>
              <a:t>check status of tracked files</a:t>
            </a:r>
            <a:r>
              <a:rPr lang="en" sz="1100">
                <a:solidFill>
                  <a:schemeClr val="dk1"/>
                </a:solidFill>
                <a:latin typeface="Consolas"/>
                <a:ea typeface="Consolas"/>
                <a:cs typeface="Consolas"/>
                <a:sym typeface="Consolas"/>
              </a:rPr>
              <a:t> </a:t>
            </a:r>
            <a:endParaRPr sz="1100">
              <a:solidFill>
                <a:schemeClr val="dk1"/>
              </a:solidFill>
              <a:latin typeface="Consolas"/>
              <a:ea typeface="Consolas"/>
              <a:cs typeface="Consolas"/>
              <a:sym typeface="Consolas"/>
            </a:endParaRPr>
          </a:p>
          <a:p>
            <a:pPr indent="-298450" lvl="0" marL="457200" rtl="0" algn="l">
              <a:lnSpc>
                <a:spcPct val="115000"/>
              </a:lnSpc>
              <a:spcBef>
                <a:spcPts val="0"/>
              </a:spcBef>
              <a:spcAft>
                <a:spcPts val="0"/>
              </a:spcAft>
              <a:buClr>
                <a:schemeClr val="dk1"/>
              </a:buClr>
              <a:buSzPts val="1100"/>
              <a:buFont typeface="Consolas"/>
              <a:buChar char="●"/>
            </a:pPr>
            <a:r>
              <a:rPr lang="en" sz="1100">
                <a:solidFill>
                  <a:srgbClr val="28C8E5"/>
                </a:solidFill>
                <a:latin typeface="Consolas"/>
                <a:ea typeface="Consolas"/>
                <a:cs typeface="Consolas"/>
                <a:sym typeface="Consolas"/>
              </a:rPr>
              <a:t>git add</a:t>
            </a:r>
            <a:r>
              <a:rPr lang="en" sz="1100">
                <a:solidFill>
                  <a:schemeClr val="dk1"/>
                </a:solidFill>
                <a:latin typeface="Consolas"/>
                <a:ea typeface="Consolas"/>
                <a:cs typeface="Consolas"/>
                <a:sym typeface="Consolas"/>
              </a:rPr>
              <a:t> - </a:t>
            </a:r>
            <a:r>
              <a:rPr lang="en" sz="1100">
                <a:solidFill>
                  <a:srgbClr val="444444"/>
                </a:solidFill>
                <a:latin typeface="Montserrat"/>
                <a:ea typeface="Montserrat"/>
                <a:cs typeface="Montserrat"/>
                <a:sym typeface="Montserrat"/>
              </a:rPr>
              <a:t>add a file to be git tracked</a:t>
            </a:r>
            <a:endParaRPr sz="1100">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Consolas"/>
              <a:buChar char="●"/>
            </a:pPr>
            <a:r>
              <a:rPr lang="en" sz="1100">
                <a:solidFill>
                  <a:srgbClr val="28C8E5"/>
                </a:solidFill>
                <a:latin typeface="Consolas"/>
                <a:ea typeface="Consolas"/>
                <a:cs typeface="Consolas"/>
                <a:sym typeface="Consolas"/>
              </a:rPr>
              <a:t>git commit</a:t>
            </a:r>
            <a:r>
              <a:rPr lang="en" sz="1100">
                <a:solidFill>
                  <a:schemeClr val="dk1"/>
                </a:solidFill>
                <a:latin typeface="Consolas"/>
                <a:ea typeface="Consolas"/>
                <a:cs typeface="Consolas"/>
                <a:sym typeface="Consolas"/>
              </a:rPr>
              <a:t> - </a:t>
            </a:r>
            <a:r>
              <a:rPr lang="en" sz="1100">
                <a:solidFill>
                  <a:srgbClr val="444444"/>
                </a:solidFill>
                <a:latin typeface="Montserrat"/>
                <a:ea typeface="Montserrat"/>
                <a:cs typeface="Montserrat"/>
                <a:sym typeface="Montserrat"/>
              </a:rPr>
              <a:t>notes a change to local repo</a:t>
            </a:r>
            <a:endParaRPr sz="1100">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Consolas"/>
              <a:buChar char="●"/>
            </a:pPr>
            <a:r>
              <a:rPr lang="en" sz="1100">
                <a:solidFill>
                  <a:srgbClr val="28C8E5"/>
                </a:solidFill>
                <a:latin typeface="Consolas"/>
                <a:ea typeface="Consolas"/>
                <a:cs typeface="Consolas"/>
                <a:sym typeface="Consolas"/>
              </a:rPr>
              <a:t>git push</a:t>
            </a:r>
            <a:r>
              <a:rPr lang="en" sz="1100">
                <a:solidFill>
                  <a:schemeClr val="dk1"/>
                </a:solidFill>
                <a:latin typeface="Consolas"/>
                <a:ea typeface="Consolas"/>
                <a:cs typeface="Consolas"/>
                <a:sym typeface="Consolas"/>
              </a:rPr>
              <a:t> - </a:t>
            </a:r>
            <a:r>
              <a:rPr lang="en" sz="1100">
                <a:solidFill>
                  <a:srgbClr val="444444"/>
                </a:solidFill>
                <a:latin typeface="Montserrat"/>
                <a:ea typeface="Montserrat"/>
                <a:cs typeface="Montserrat"/>
                <a:sym typeface="Montserrat"/>
              </a:rPr>
              <a:t>sends changes to cloud/host</a:t>
            </a:r>
            <a:endParaRPr sz="1100">
              <a:solidFill>
                <a:srgbClr val="444444"/>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Consolas"/>
              <a:buChar char="●"/>
            </a:pPr>
            <a:r>
              <a:rPr lang="en" sz="1100">
                <a:solidFill>
                  <a:srgbClr val="28C8E5"/>
                </a:solidFill>
                <a:latin typeface="Consolas"/>
                <a:ea typeface="Consolas"/>
                <a:cs typeface="Consolas"/>
                <a:sym typeface="Consolas"/>
              </a:rPr>
              <a:t>git pull</a:t>
            </a:r>
            <a:r>
              <a:rPr lang="en" sz="1100">
                <a:solidFill>
                  <a:schemeClr val="dk1"/>
                </a:solidFill>
                <a:latin typeface="Consolas"/>
                <a:ea typeface="Consolas"/>
                <a:cs typeface="Consolas"/>
                <a:sym typeface="Consolas"/>
              </a:rPr>
              <a:t> - </a:t>
            </a:r>
            <a:r>
              <a:rPr lang="en" sz="1100">
                <a:solidFill>
                  <a:srgbClr val="444444"/>
                </a:solidFill>
                <a:latin typeface="Montserrat"/>
                <a:ea typeface="Montserrat"/>
                <a:cs typeface="Montserrat"/>
                <a:sym typeface="Montserrat"/>
              </a:rPr>
              <a:t>downloads latest version of repo</a:t>
            </a:r>
            <a:endParaRPr>
              <a:solidFill>
                <a:srgbClr val="444444"/>
              </a:solidFill>
              <a:latin typeface="Montserrat"/>
              <a:ea typeface="Montserrat"/>
              <a:cs typeface="Montserrat"/>
              <a:sym typeface="Montserrat"/>
            </a:endParaRPr>
          </a:p>
        </p:txBody>
      </p:sp>
      <p:pic>
        <p:nvPicPr>
          <p:cNvPr id="758" name="Google Shape;758;p95"/>
          <p:cNvPicPr preferRelativeResize="0"/>
          <p:nvPr/>
        </p:nvPicPr>
        <p:blipFill>
          <a:blip r:embed="rId3">
            <a:alphaModFix/>
          </a:blip>
          <a:stretch>
            <a:fillRect/>
          </a:stretch>
        </p:blipFill>
        <p:spPr>
          <a:xfrm>
            <a:off x="4345350" y="1356923"/>
            <a:ext cx="4798625" cy="24296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62" name="Shape 762"/>
        <p:cNvGrpSpPr/>
        <p:nvPr/>
      </p:nvGrpSpPr>
      <p:grpSpPr>
        <a:xfrm>
          <a:off x="0" y="0"/>
          <a:ext cx="0" cy="0"/>
          <a:chOff x="0" y="0"/>
          <a:chExt cx="0" cy="0"/>
        </a:xfrm>
      </p:grpSpPr>
      <p:sp>
        <p:nvSpPr>
          <p:cNvPr id="763" name="Google Shape;763;p96"/>
          <p:cNvSpPr/>
          <p:nvPr/>
        </p:nvSpPr>
        <p:spPr>
          <a:xfrm>
            <a:off x="0" y="-27300"/>
            <a:ext cx="14667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96"/>
          <p:cNvSpPr txBox="1"/>
          <p:nvPr/>
        </p:nvSpPr>
        <p:spPr>
          <a:xfrm>
            <a:off x="2483575" y="228600"/>
            <a:ext cx="5231700" cy="480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28C8E5"/>
                </a:solidFill>
                <a:latin typeface="Montserrat Medium"/>
                <a:ea typeface="Montserrat Medium"/>
                <a:cs typeface="Montserrat Medium"/>
                <a:sym typeface="Montserrat Medium"/>
              </a:rPr>
              <a:t>Let’s Git</a:t>
            </a:r>
            <a:endParaRPr sz="2400">
              <a:solidFill>
                <a:srgbClr val="28C8E5"/>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b="1" lang="en" sz="1100">
                <a:solidFill>
                  <a:srgbClr val="444444"/>
                </a:solidFill>
                <a:latin typeface="Montserrat"/>
                <a:ea typeface="Montserrat"/>
                <a:cs typeface="Montserrat"/>
                <a:sym typeface="Montserrat"/>
              </a:rPr>
              <a:t>Activity: </a:t>
            </a:r>
            <a:r>
              <a:rPr lang="en" sz="1100">
                <a:solidFill>
                  <a:srgbClr val="444444"/>
                </a:solidFill>
                <a:latin typeface="Montserrat"/>
                <a:ea typeface="Montserrat"/>
                <a:cs typeface="Montserrat"/>
                <a:sym typeface="Montserrat"/>
              </a:rPr>
              <a:t>myClass</a:t>
            </a:r>
            <a:r>
              <a:rPr lang="en" sz="1100">
                <a:solidFill>
                  <a:srgbClr val="444444"/>
                </a:solidFill>
                <a:latin typeface="Montserrat"/>
                <a:ea typeface="Montserrat"/>
                <a:cs typeface="Montserrat"/>
                <a:sym typeface="Montserrat"/>
              </a:rPr>
              <a:t> Repo </a:t>
            </a:r>
            <a:r>
              <a:rPr b="1" lang="en" sz="1100">
                <a:solidFill>
                  <a:srgbClr val="444444"/>
                </a:solidFill>
                <a:latin typeface="Montserrat"/>
                <a:ea typeface="Montserrat"/>
                <a:cs typeface="Montserrat"/>
                <a:sym typeface="Montserrat"/>
              </a:rPr>
              <a:t>|  Suggested Time: </a:t>
            </a:r>
            <a:r>
              <a:rPr lang="en" sz="1100">
                <a:solidFill>
                  <a:srgbClr val="444444"/>
                </a:solidFill>
                <a:latin typeface="Montserrat"/>
                <a:ea typeface="Montserrat"/>
                <a:cs typeface="Montserrat"/>
                <a:sym typeface="Montserrat"/>
              </a:rPr>
              <a:t>20 mins</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Font typeface="Arial"/>
              <a:buNone/>
            </a:pPr>
            <a:r>
              <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Font typeface="Arial"/>
              <a:buNone/>
            </a:pPr>
            <a:r>
              <a:rPr lang="en" sz="1100">
                <a:solidFill>
                  <a:srgbClr val="444444"/>
                </a:solidFill>
                <a:latin typeface="Montserrat"/>
                <a:ea typeface="Montserrat"/>
                <a:cs typeface="Montserrat"/>
                <a:sym typeface="Montserrat"/>
              </a:rPr>
              <a:t>Using GitHub and the Command Line:</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Font typeface="Arial"/>
              <a:buNone/>
            </a:pPr>
            <a:r>
              <a:t/>
            </a:r>
            <a:endParaRPr sz="1100">
              <a:solidFill>
                <a:srgbClr val="444444"/>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444444"/>
              </a:buClr>
              <a:buSzPts val="1100"/>
              <a:buAutoNum type="arabicPeriod"/>
            </a:pPr>
            <a:r>
              <a:rPr lang="en" sz="1100">
                <a:solidFill>
                  <a:srgbClr val="444444"/>
                </a:solidFill>
                <a:latin typeface="Montserrat"/>
                <a:ea typeface="Montserrat"/>
                <a:cs typeface="Montserrat"/>
                <a:sym typeface="Montserrat"/>
              </a:rPr>
              <a:t>Create a new </a:t>
            </a:r>
            <a:r>
              <a:rPr b="1" lang="en" sz="1100" u="sng">
                <a:solidFill>
                  <a:srgbClr val="444444"/>
                </a:solidFill>
                <a:latin typeface="Montserrat"/>
                <a:ea typeface="Montserrat"/>
                <a:cs typeface="Montserrat"/>
                <a:sym typeface="Montserrat"/>
              </a:rPr>
              <a:t>private</a:t>
            </a:r>
            <a:r>
              <a:rPr b="1" lang="en" sz="1100">
                <a:solidFill>
                  <a:srgbClr val="444444"/>
                </a:solidFill>
                <a:latin typeface="Montserrat"/>
                <a:ea typeface="Montserrat"/>
                <a:cs typeface="Montserrat"/>
                <a:sym typeface="Montserrat"/>
              </a:rPr>
              <a:t> GitHub repository </a:t>
            </a:r>
            <a:r>
              <a:rPr lang="en" sz="1100">
                <a:solidFill>
                  <a:srgbClr val="444444"/>
                </a:solidFill>
                <a:latin typeface="Montserrat"/>
                <a:ea typeface="Montserrat"/>
                <a:cs typeface="Montserrat"/>
                <a:sym typeface="Montserrat"/>
              </a:rPr>
              <a:t>and name it </a:t>
            </a:r>
            <a:r>
              <a:rPr b="1" lang="en" sz="1100">
                <a:solidFill>
                  <a:srgbClr val="444444"/>
                </a:solidFill>
                <a:latin typeface="Consolas"/>
                <a:ea typeface="Consolas"/>
                <a:cs typeface="Consolas"/>
                <a:sym typeface="Consolas"/>
              </a:rPr>
              <a:t>my-class-repo</a:t>
            </a:r>
            <a:r>
              <a:rPr lang="en" sz="1100">
                <a:solidFill>
                  <a:srgbClr val="444444"/>
                </a:solidFill>
                <a:latin typeface="Consolas"/>
                <a:ea typeface="Consolas"/>
                <a:cs typeface="Consolas"/>
                <a:sym typeface="Consolas"/>
              </a:rPr>
              <a:t> </a:t>
            </a:r>
            <a:r>
              <a:rPr lang="en" sz="1100">
                <a:solidFill>
                  <a:srgbClr val="444444"/>
                </a:solidFill>
                <a:latin typeface="Montserrat"/>
                <a:ea typeface="Montserrat"/>
                <a:cs typeface="Montserrat"/>
                <a:sym typeface="Montserrat"/>
              </a:rPr>
              <a:t>Be sure to check the box for “initialize this repository with a README.” </a:t>
            </a:r>
            <a:endParaRPr sz="1100">
              <a:solidFill>
                <a:srgbClr val="444444"/>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444444"/>
              </a:buClr>
              <a:buSzPts val="1100"/>
              <a:buFont typeface="Montserrat"/>
              <a:buAutoNum type="arabicPeriod"/>
            </a:pPr>
            <a:r>
              <a:rPr lang="en" sz="1100">
                <a:solidFill>
                  <a:srgbClr val="444444"/>
                </a:solidFill>
                <a:latin typeface="Montserrat"/>
                <a:ea typeface="Montserrat"/>
                <a:cs typeface="Montserrat"/>
                <a:sym typeface="Montserrat"/>
              </a:rPr>
              <a:t>Next, </a:t>
            </a:r>
            <a:r>
              <a:rPr b="1" lang="en" sz="1100">
                <a:solidFill>
                  <a:srgbClr val="444444"/>
                </a:solidFill>
                <a:latin typeface="Montserrat"/>
                <a:ea typeface="Montserrat"/>
                <a:cs typeface="Montserrat"/>
                <a:sym typeface="Montserrat"/>
              </a:rPr>
              <a:t>clone</a:t>
            </a:r>
            <a:r>
              <a:rPr lang="en" sz="1100">
                <a:solidFill>
                  <a:srgbClr val="444444"/>
                </a:solidFill>
                <a:latin typeface="Montserrat"/>
                <a:ea typeface="Montserrat"/>
                <a:cs typeface="Montserrat"/>
                <a:sym typeface="Montserrat"/>
              </a:rPr>
              <a:t> the repo to your local directory. </a:t>
            </a:r>
            <a:endParaRPr sz="1100">
              <a:solidFill>
                <a:srgbClr val="444444"/>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444444"/>
              </a:buClr>
              <a:buSzPts val="1100"/>
              <a:buAutoNum type="arabicPeriod"/>
            </a:pPr>
            <a:r>
              <a:rPr lang="en" sz="1100">
                <a:solidFill>
                  <a:srgbClr val="444444"/>
                </a:solidFill>
                <a:latin typeface="Montserrat"/>
                <a:ea typeface="Montserrat"/>
                <a:cs typeface="Montserrat"/>
                <a:sym typeface="Montserrat"/>
              </a:rPr>
              <a:t>Using your </a:t>
            </a:r>
            <a:r>
              <a:rPr b="1" lang="en" sz="1100">
                <a:solidFill>
                  <a:srgbClr val="444444"/>
                </a:solidFill>
                <a:latin typeface="Montserrat"/>
                <a:ea typeface="Montserrat"/>
                <a:cs typeface="Montserrat"/>
                <a:sym typeface="Montserrat"/>
              </a:rPr>
              <a:t>finder </a:t>
            </a:r>
            <a:r>
              <a:rPr lang="en" sz="1100">
                <a:solidFill>
                  <a:srgbClr val="444444"/>
                </a:solidFill>
                <a:latin typeface="Montserrat"/>
                <a:ea typeface="Montserrat"/>
                <a:cs typeface="Montserrat"/>
                <a:sym typeface="Montserrat"/>
              </a:rPr>
              <a:t>or </a:t>
            </a:r>
            <a:r>
              <a:rPr b="1" lang="en" sz="1100">
                <a:solidFill>
                  <a:srgbClr val="444444"/>
                </a:solidFill>
                <a:latin typeface="Montserrat"/>
                <a:ea typeface="Montserrat"/>
                <a:cs typeface="Montserrat"/>
                <a:sym typeface="Montserrat"/>
              </a:rPr>
              <a:t>explorer </a:t>
            </a:r>
            <a:r>
              <a:rPr lang="en" sz="1100">
                <a:solidFill>
                  <a:srgbClr val="444444"/>
                </a:solidFill>
                <a:latin typeface="Montserrat"/>
                <a:ea typeface="Montserrat"/>
                <a:cs typeface="Montserrat"/>
                <a:sym typeface="Montserrat"/>
              </a:rPr>
              <a:t>copy the </a:t>
            </a:r>
            <a:r>
              <a:rPr lang="en" sz="1100">
                <a:solidFill>
                  <a:srgbClr val="444444"/>
                </a:solidFill>
                <a:latin typeface="Consolas"/>
                <a:ea typeface="Consolas"/>
                <a:cs typeface="Consolas"/>
                <a:sym typeface="Consolas"/>
              </a:rPr>
              <a:t>README.md </a:t>
            </a:r>
            <a:r>
              <a:rPr lang="en" sz="1100">
                <a:solidFill>
                  <a:srgbClr val="444444"/>
                </a:solidFill>
                <a:latin typeface="Montserrat"/>
                <a:ea typeface="Montserrat"/>
                <a:cs typeface="Montserrat"/>
                <a:sym typeface="Montserrat"/>
              </a:rPr>
              <a:t>and </a:t>
            </a:r>
            <a:r>
              <a:rPr lang="en" sz="1100">
                <a:solidFill>
                  <a:srgbClr val="444444"/>
                </a:solidFill>
                <a:latin typeface="Consolas"/>
                <a:ea typeface="Consolas"/>
                <a:cs typeface="Consolas"/>
                <a:sym typeface="Consolas"/>
              </a:rPr>
              <a:t>course-content </a:t>
            </a:r>
            <a:r>
              <a:rPr lang="en" sz="1100">
                <a:solidFill>
                  <a:srgbClr val="444444"/>
                </a:solidFill>
                <a:latin typeface="Montserrat"/>
                <a:ea typeface="Montserrat"/>
                <a:cs typeface="Montserrat"/>
                <a:sym typeface="Montserrat"/>
              </a:rPr>
              <a:t>into your new directory</a:t>
            </a:r>
            <a:endParaRPr sz="1100">
              <a:solidFill>
                <a:srgbClr val="444444"/>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444444"/>
              </a:buClr>
              <a:buSzPts val="1100"/>
              <a:buFont typeface="Montserrat"/>
              <a:buAutoNum type="arabicPeriod"/>
            </a:pPr>
            <a:r>
              <a:rPr b="1" lang="en" sz="1100">
                <a:solidFill>
                  <a:srgbClr val="444444"/>
                </a:solidFill>
                <a:latin typeface="Montserrat"/>
                <a:ea typeface="Montserrat"/>
                <a:cs typeface="Montserrat"/>
                <a:sym typeface="Montserrat"/>
              </a:rPr>
              <a:t>Add</a:t>
            </a:r>
            <a:r>
              <a:rPr lang="en" sz="1100">
                <a:solidFill>
                  <a:srgbClr val="444444"/>
                </a:solidFill>
                <a:latin typeface="Montserrat"/>
                <a:ea typeface="Montserrat"/>
                <a:cs typeface="Montserrat"/>
                <a:sym typeface="Montserrat"/>
              </a:rPr>
              <a:t>, </a:t>
            </a:r>
            <a:r>
              <a:rPr b="1" lang="en" sz="1100">
                <a:solidFill>
                  <a:srgbClr val="444444"/>
                </a:solidFill>
                <a:latin typeface="Montserrat"/>
                <a:ea typeface="Montserrat"/>
                <a:cs typeface="Montserrat"/>
                <a:sym typeface="Montserrat"/>
              </a:rPr>
              <a:t>Commit</a:t>
            </a:r>
            <a:r>
              <a:rPr lang="en" sz="1100">
                <a:solidFill>
                  <a:srgbClr val="444444"/>
                </a:solidFill>
                <a:latin typeface="Montserrat"/>
                <a:ea typeface="Montserrat"/>
                <a:cs typeface="Montserrat"/>
                <a:sym typeface="Montserrat"/>
              </a:rPr>
              <a:t>, and </a:t>
            </a:r>
            <a:r>
              <a:rPr b="1" lang="en" sz="1100">
                <a:solidFill>
                  <a:srgbClr val="444444"/>
                </a:solidFill>
                <a:latin typeface="Montserrat"/>
                <a:ea typeface="Montserrat"/>
                <a:cs typeface="Montserrat"/>
                <a:sym typeface="Montserrat"/>
              </a:rPr>
              <a:t>Push</a:t>
            </a:r>
            <a:r>
              <a:rPr lang="en" sz="1100">
                <a:solidFill>
                  <a:srgbClr val="444444"/>
                </a:solidFill>
                <a:latin typeface="Montserrat"/>
                <a:ea typeface="Montserrat"/>
                <a:cs typeface="Montserrat"/>
                <a:sym typeface="Montserrat"/>
              </a:rPr>
              <a:t> the code to GitHub.</a:t>
            </a:r>
            <a:endParaRPr sz="1100">
              <a:solidFill>
                <a:srgbClr val="444444"/>
              </a:solidFill>
              <a:latin typeface="Montserrat"/>
              <a:ea typeface="Montserrat"/>
              <a:cs typeface="Montserrat"/>
              <a:sym typeface="Montserrat"/>
            </a:endParaRPr>
          </a:p>
          <a:p>
            <a:pPr indent="-298450" lvl="0" marL="457200" rtl="0" algn="l">
              <a:lnSpc>
                <a:spcPct val="150000"/>
              </a:lnSpc>
              <a:spcBef>
                <a:spcPts val="0"/>
              </a:spcBef>
              <a:spcAft>
                <a:spcPts val="0"/>
              </a:spcAft>
              <a:buClr>
                <a:srgbClr val="444444"/>
              </a:buClr>
              <a:buSzPts val="1100"/>
              <a:buFont typeface="Montserrat"/>
              <a:buAutoNum type="arabicPeriod"/>
            </a:pPr>
            <a:r>
              <a:rPr lang="en" sz="1100">
                <a:solidFill>
                  <a:srgbClr val="444444"/>
                </a:solidFill>
                <a:latin typeface="Montserrat"/>
                <a:ea typeface="Montserrat"/>
                <a:cs typeface="Montserrat"/>
                <a:sym typeface="Montserrat"/>
              </a:rPr>
              <a:t>Slack the link to your new repo to the Private </a:t>
            </a:r>
            <a:r>
              <a:rPr b="1" lang="en" sz="1100">
                <a:solidFill>
                  <a:srgbClr val="444444"/>
                </a:solidFill>
                <a:latin typeface="Montserrat"/>
                <a:ea typeface="Montserrat"/>
                <a:cs typeface="Montserrat"/>
                <a:sym typeface="Montserrat"/>
              </a:rPr>
              <a:t>0-firstname-lastname </a:t>
            </a:r>
            <a:r>
              <a:rPr lang="en" sz="1100">
                <a:solidFill>
                  <a:srgbClr val="444444"/>
                </a:solidFill>
                <a:latin typeface="Montserrat"/>
                <a:ea typeface="Montserrat"/>
                <a:cs typeface="Montserrat"/>
                <a:sym typeface="Montserrat"/>
              </a:rPr>
              <a:t>channel</a:t>
            </a:r>
            <a:endParaRPr sz="1100">
              <a:solidFill>
                <a:srgbClr val="444444"/>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00">
              <a:solidFill>
                <a:srgbClr val="444444"/>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b="1" sz="1100">
              <a:solidFill>
                <a:srgbClr val="444444"/>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97"/>
          <p:cNvSpPr txBox="1"/>
          <p:nvPr>
            <p:ph type="ctrTitle"/>
          </p:nvPr>
        </p:nvSpPr>
        <p:spPr>
          <a:xfrm>
            <a:off x="454925" y="702450"/>
            <a:ext cx="3883500" cy="385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28C8E5"/>
                </a:solidFill>
                <a:latin typeface="Montserrat Medium"/>
                <a:ea typeface="Montserrat Medium"/>
                <a:cs typeface="Montserrat Medium"/>
                <a:sym typeface="Montserrat Medium"/>
              </a:rPr>
              <a:t>Goals for next class…</a:t>
            </a:r>
            <a:endParaRPr sz="2400">
              <a:solidFill>
                <a:srgbClr val="28C8E5"/>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800">
              <a:solidFill>
                <a:srgbClr val="28C8E5"/>
              </a:solidFill>
              <a:latin typeface="Montserrat Black"/>
              <a:ea typeface="Montserrat Black"/>
              <a:cs typeface="Montserrat Black"/>
              <a:sym typeface="Montserrat Black"/>
            </a:endParaRPr>
          </a:p>
          <a:p>
            <a:pPr indent="-317500" lvl="0" marL="457200" rtl="0" algn="l">
              <a:lnSpc>
                <a:spcPct val="115000"/>
              </a:lnSpc>
              <a:spcBef>
                <a:spcPts val="0"/>
              </a:spcBef>
              <a:spcAft>
                <a:spcPts val="0"/>
              </a:spcAft>
              <a:buClr>
                <a:srgbClr val="444444"/>
              </a:buClr>
              <a:buSzPts val="1400"/>
              <a:buFont typeface="Montserrat"/>
              <a:buChar char="●"/>
            </a:pPr>
            <a:r>
              <a:rPr lang="en" sz="1400">
                <a:solidFill>
                  <a:srgbClr val="444444"/>
                </a:solidFill>
                <a:latin typeface="Montserrat"/>
                <a:ea typeface="Montserrat"/>
                <a:cs typeface="Montserrat"/>
                <a:sym typeface="Montserrat"/>
              </a:rPr>
              <a:t>Figure out where the GitLab Repo is for our class. </a:t>
            </a:r>
            <a:endParaRPr sz="1400">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sz="1400">
                <a:solidFill>
                  <a:srgbClr val="444444"/>
                </a:solidFill>
                <a:latin typeface="Montserrat"/>
                <a:ea typeface="Montserrat"/>
                <a:cs typeface="Montserrat"/>
                <a:sym typeface="Montserrat"/>
              </a:rPr>
              <a:t>Re-do the Terminal example from class today. </a:t>
            </a:r>
            <a:endParaRPr sz="1400">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sz="1400">
                <a:solidFill>
                  <a:srgbClr val="444444"/>
                </a:solidFill>
                <a:latin typeface="Montserrat"/>
                <a:ea typeface="Montserrat"/>
                <a:cs typeface="Montserrat"/>
                <a:sym typeface="Montserrat"/>
              </a:rPr>
              <a:t>Re-do the HTML example from class today. </a:t>
            </a:r>
            <a:endParaRPr sz="1400">
              <a:solidFill>
                <a:srgbClr val="444444"/>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444444"/>
              </a:buClr>
              <a:buSzPts val="1400"/>
              <a:buFont typeface="Montserrat"/>
              <a:buChar char="○"/>
            </a:pPr>
            <a:r>
              <a:rPr lang="en" sz="1400">
                <a:solidFill>
                  <a:srgbClr val="444444"/>
                </a:solidFill>
                <a:latin typeface="Montserrat"/>
                <a:ea typeface="Montserrat"/>
                <a:cs typeface="Montserrat"/>
                <a:sym typeface="Montserrat"/>
              </a:rPr>
              <a:t>Watch the Walkthrough Video if you felt a bit lost.  </a:t>
            </a:r>
            <a:endParaRPr sz="1400">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sz="1400">
                <a:solidFill>
                  <a:srgbClr val="444444"/>
                </a:solidFill>
                <a:latin typeface="Montserrat"/>
                <a:ea typeface="Montserrat"/>
                <a:cs typeface="Montserrat"/>
                <a:sym typeface="Montserrat"/>
              </a:rPr>
              <a:t>Review the Git commands we learned and how to use them</a:t>
            </a:r>
            <a:endParaRPr sz="1400">
              <a:solidFill>
                <a:srgbClr val="444444"/>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444444"/>
              </a:buClr>
              <a:buSzPts val="1400"/>
              <a:buFont typeface="Montserrat"/>
              <a:buChar char="●"/>
            </a:pPr>
            <a:r>
              <a:rPr lang="en" sz="1400">
                <a:solidFill>
                  <a:srgbClr val="444444"/>
                </a:solidFill>
                <a:latin typeface="Montserrat"/>
                <a:ea typeface="Montserrat"/>
                <a:cs typeface="Montserrat"/>
                <a:sym typeface="Montserrat"/>
              </a:rPr>
              <a:t>Do some of the code drills</a:t>
            </a:r>
            <a:endParaRPr sz="1400">
              <a:solidFill>
                <a:srgbClr val="444444"/>
              </a:solidFill>
              <a:latin typeface="Montserrat"/>
              <a:ea typeface="Montserrat"/>
              <a:cs typeface="Montserrat"/>
              <a:sym typeface="Montserrat"/>
            </a:endParaRPr>
          </a:p>
          <a:p>
            <a:pPr indent="0" lvl="0" marL="0" rtl="0" algn="ctr">
              <a:spcBef>
                <a:spcPts val="0"/>
              </a:spcBef>
              <a:spcAft>
                <a:spcPts val="0"/>
              </a:spcAft>
              <a:buNone/>
            </a:pPr>
            <a:r>
              <a:t/>
            </a:r>
            <a:endParaRPr sz="1800">
              <a:solidFill>
                <a:srgbClr val="28C8E5"/>
              </a:solidFill>
              <a:latin typeface="Montserrat Black"/>
              <a:ea typeface="Montserrat Black"/>
              <a:cs typeface="Montserrat Black"/>
              <a:sym typeface="Montserrat Black"/>
            </a:endParaRPr>
          </a:p>
        </p:txBody>
      </p:sp>
      <p:sp>
        <p:nvSpPr>
          <p:cNvPr id="770" name="Google Shape;770;p97"/>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 name="Google Shape;771;p97"/>
          <p:cNvPicPr preferRelativeResize="0"/>
          <p:nvPr/>
        </p:nvPicPr>
        <p:blipFill>
          <a:blip r:embed="rId3">
            <a:alphaModFix/>
          </a:blip>
          <a:stretch>
            <a:fillRect/>
          </a:stretch>
        </p:blipFill>
        <p:spPr>
          <a:xfrm>
            <a:off x="4372700" y="285750"/>
            <a:ext cx="4572000" cy="45720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75" name="Shape 775"/>
        <p:cNvGrpSpPr/>
        <p:nvPr/>
      </p:nvGrpSpPr>
      <p:grpSpPr>
        <a:xfrm>
          <a:off x="0" y="0"/>
          <a:ext cx="0" cy="0"/>
          <a:chOff x="0" y="0"/>
          <a:chExt cx="0" cy="0"/>
        </a:xfrm>
      </p:grpSpPr>
      <p:sp>
        <p:nvSpPr>
          <p:cNvPr id="776" name="Google Shape;776;p98"/>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98"/>
          <p:cNvSpPr txBox="1"/>
          <p:nvPr/>
        </p:nvSpPr>
        <p:spPr>
          <a:xfrm>
            <a:off x="294900" y="2254500"/>
            <a:ext cx="85542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300">
                <a:solidFill>
                  <a:srgbClr val="FFFFFF"/>
                </a:solidFill>
                <a:latin typeface="Montserrat Light"/>
                <a:ea typeface="Montserrat Light"/>
                <a:cs typeface="Montserrat Light"/>
                <a:sym typeface="Montserrat Light"/>
              </a:rPr>
              <a:t>Zoom Class Password</a:t>
            </a:r>
            <a:endParaRPr sz="3300">
              <a:solidFill>
                <a:srgbClr val="FFFFFF"/>
              </a:solidFill>
              <a:latin typeface="Montserrat Light"/>
              <a:ea typeface="Montserrat Light"/>
              <a:cs typeface="Montserrat Light"/>
              <a:sym typeface="Montserrat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81" name="Shape 781"/>
        <p:cNvGrpSpPr/>
        <p:nvPr/>
      </p:nvGrpSpPr>
      <p:grpSpPr>
        <a:xfrm>
          <a:off x="0" y="0"/>
          <a:ext cx="0" cy="0"/>
          <a:chOff x="0" y="0"/>
          <a:chExt cx="0" cy="0"/>
        </a:xfrm>
      </p:grpSpPr>
      <p:sp>
        <p:nvSpPr>
          <p:cNvPr id="782" name="Google Shape;782;p99"/>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9"/>
          <p:cNvSpPr txBox="1"/>
          <p:nvPr/>
        </p:nvSpPr>
        <p:spPr>
          <a:xfrm>
            <a:off x="345550" y="3680525"/>
            <a:ext cx="3396000" cy="9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Montserrat Light"/>
                <a:ea typeface="Montserrat Light"/>
                <a:cs typeface="Montserrat Light"/>
                <a:sym typeface="Montserrat Light"/>
              </a:rPr>
              <a:t>Farley</a:t>
            </a:r>
            <a:endParaRPr sz="4800">
              <a:solidFill>
                <a:srgbClr val="FFFFFF"/>
              </a:solidFill>
              <a:latin typeface="Montserrat Light"/>
              <a:ea typeface="Montserrat Light"/>
              <a:cs typeface="Montserrat Light"/>
              <a:sym typeface="Montserrat Light"/>
            </a:endParaRPr>
          </a:p>
          <a:p>
            <a:pPr indent="0" lvl="0" marL="0" rtl="0" algn="ctr">
              <a:spcBef>
                <a:spcPts val="0"/>
              </a:spcBef>
              <a:spcAft>
                <a:spcPts val="0"/>
              </a:spcAft>
              <a:buNone/>
            </a:pPr>
            <a:r>
              <a:rPr b="1" lang="en" sz="1800">
                <a:solidFill>
                  <a:srgbClr val="FFFFFF"/>
                </a:solidFill>
                <a:latin typeface="Montserrat"/>
                <a:ea typeface="Montserrat"/>
                <a:cs typeface="Montserrat"/>
                <a:sym typeface="Montserrat"/>
              </a:rPr>
              <a:t>(farley/bacon =&gt;foo bar) </a:t>
            </a:r>
            <a:endParaRPr b="1" sz="1800">
              <a:solidFill>
                <a:srgbClr val="FFFFFF"/>
              </a:solidFill>
              <a:latin typeface="Montserrat"/>
              <a:ea typeface="Montserrat"/>
              <a:cs typeface="Montserrat"/>
              <a:sym typeface="Montserrat"/>
            </a:endParaRPr>
          </a:p>
        </p:txBody>
      </p:sp>
      <p:sp>
        <p:nvSpPr>
          <p:cNvPr id="784" name="Google Shape;784;p99"/>
          <p:cNvSpPr txBox="1"/>
          <p:nvPr/>
        </p:nvSpPr>
        <p:spPr>
          <a:xfrm>
            <a:off x="4882500" y="3680525"/>
            <a:ext cx="3820500" cy="9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Montserrat Light"/>
                <a:ea typeface="Montserrat Light"/>
                <a:cs typeface="Montserrat Light"/>
                <a:sym typeface="Montserrat Light"/>
              </a:rPr>
              <a:t>Asher</a:t>
            </a:r>
            <a:endParaRPr sz="4800">
              <a:solidFill>
                <a:srgbClr val="FFFFFF"/>
              </a:solidFill>
              <a:latin typeface="Montserrat Light"/>
              <a:ea typeface="Montserrat Light"/>
              <a:cs typeface="Montserrat Light"/>
              <a:sym typeface="Montserrat Light"/>
            </a:endParaRPr>
          </a:p>
          <a:p>
            <a:pPr indent="0" lvl="0" marL="0" rtl="0" algn="ctr">
              <a:spcBef>
                <a:spcPts val="0"/>
              </a:spcBef>
              <a:spcAft>
                <a:spcPts val="0"/>
              </a:spcAft>
              <a:buNone/>
            </a:pPr>
            <a:r>
              <a:rPr b="1" lang="en" sz="1800">
                <a:solidFill>
                  <a:srgbClr val="FFFFFF"/>
                </a:solidFill>
                <a:latin typeface="Montserrat"/>
                <a:ea typeface="Montserrat"/>
                <a:cs typeface="Montserrat"/>
                <a:sym typeface="Montserrat"/>
              </a:rPr>
              <a:t>(filth lord) </a:t>
            </a:r>
            <a:endParaRPr b="1" sz="1800">
              <a:solidFill>
                <a:srgbClr val="FFFFFF"/>
              </a:solidFill>
              <a:latin typeface="Montserrat"/>
              <a:ea typeface="Montserrat"/>
              <a:cs typeface="Montserrat"/>
              <a:sym typeface="Montserrat"/>
            </a:endParaRPr>
          </a:p>
        </p:txBody>
      </p:sp>
      <p:pic>
        <p:nvPicPr>
          <p:cNvPr id="785" name="Google Shape;785;p99"/>
          <p:cNvPicPr preferRelativeResize="0"/>
          <p:nvPr/>
        </p:nvPicPr>
        <p:blipFill>
          <a:blip r:embed="rId3">
            <a:alphaModFix/>
          </a:blip>
          <a:stretch>
            <a:fillRect/>
          </a:stretch>
        </p:blipFill>
        <p:spPr>
          <a:xfrm>
            <a:off x="345438" y="1133475"/>
            <a:ext cx="3396076" cy="2547049"/>
          </a:xfrm>
          <a:prstGeom prst="rect">
            <a:avLst/>
          </a:prstGeom>
          <a:noFill/>
          <a:ln>
            <a:noFill/>
          </a:ln>
        </p:spPr>
      </p:pic>
      <p:pic>
        <p:nvPicPr>
          <p:cNvPr id="786" name="Google Shape;786;p99"/>
          <p:cNvPicPr preferRelativeResize="0"/>
          <p:nvPr/>
        </p:nvPicPr>
        <p:blipFill>
          <a:blip r:embed="rId4">
            <a:alphaModFix/>
          </a:blip>
          <a:stretch>
            <a:fillRect/>
          </a:stretch>
        </p:blipFill>
        <p:spPr>
          <a:xfrm>
            <a:off x="4882489" y="1133475"/>
            <a:ext cx="3820539" cy="25470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9" name="Shape 189"/>
        <p:cNvGrpSpPr/>
        <p:nvPr/>
      </p:nvGrpSpPr>
      <p:grpSpPr>
        <a:xfrm>
          <a:off x="0" y="0"/>
          <a:ext cx="0" cy="0"/>
          <a:chOff x="0" y="0"/>
          <a:chExt cx="0" cy="0"/>
        </a:xfrm>
      </p:grpSpPr>
      <p:sp>
        <p:nvSpPr>
          <p:cNvPr id="190" name="Google Shape;190;p37"/>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7"/>
          <p:cNvSpPr txBox="1"/>
          <p:nvPr/>
        </p:nvSpPr>
        <p:spPr>
          <a:xfrm>
            <a:off x="476775" y="1759947"/>
            <a:ext cx="3604800" cy="128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C8E5"/>
              </a:solidFill>
              <a:latin typeface="Montserrat"/>
              <a:ea typeface="Montserrat"/>
              <a:cs typeface="Montserrat"/>
              <a:sym typeface="Montserrat"/>
            </a:endParaRPr>
          </a:p>
          <a:p>
            <a:pPr indent="0" lvl="0" marL="0" rtl="0" algn="ctr">
              <a:spcBef>
                <a:spcPts val="0"/>
              </a:spcBef>
              <a:spcAft>
                <a:spcPts val="0"/>
              </a:spcAft>
              <a:buNone/>
            </a:pPr>
            <a:r>
              <a:rPr lang="en">
                <a:solidFill>
                  <a:srgbClr val="28C8E5"/>
                </a:solidFill>
                <a:latin typeface="Montserrat"/>
                <a:ea typeface="Montserrat"/>
                <a:cs typeface="Montserrat"/>
                <a:sym typeface="Montserrat"/>
              </a:rPr>
              <a:t>Why are you here?</a:t>
            </a:r>
            <a:endParaRPr>
              <a:solidFill>
                <a:srgbClr val="28C8E5"/>
              </a:solidFill>
              <a:latin typeface="Montserrat"/>
              <a:ea typeface="Montserrat"/>
              <a:cs typeface="Montserrat"/>
              <a:sym typeface="Montserrat"/>
            </a:endParaRPr>
          </a:p>
          <a:p>
            <a:pPr indent="0" lvl="0" marL="0" rtl="0" algn="ctr">
              <a:spcBef>
                <a:spcPts val="0"/>
              </a:spcBef>
              <a:spcAft>
                <a:spcPts val="0"/>
              </a:spcAft>
              <a:buNone/>
            </a:pPr>
            <a:r>
              <a:rPr lang="en">
                <a:solidFill>
                  <a:srgbClr val="28C8E5"/>
                </a:solidFill>
                <a:latin typeface="Montserrat"/>
                <a:ea typeface="Montserrat"/>
                <a:cs typeface="Montserrat"/>
                <a:sym typeface="Montserrat"/>
              </a:rPr>
              <a:t>A majority of you said…</a:t>
            </a:r>
            <a:endParaRPr>
              <a:solidFill>
                <a:srgbClr val="28C8E5"/>
              </a:solidFill>
              <a:latin typeface="Montserrat"/>
              <a:ea typeface="Montserrat"/>
              <a:cs typeface="Montserrat"/>
              <a:sym typeface="Montserrat"/>
            </a:endParaRPr>
          </a:p>
          <a:p>
            <a:pPr indent="0" lvl="0" marL="0" rtl="0" algn="ctr">
              <a:spcBef>
                <a:spcPts val="0"/>
              </a:spcBef>
              <a:spcAft>
                <a:spcPts val="0"/>
              </a:spcAft>
              <a:buNone/>
            </a:pPr>
            <a:r>
              <a:t/>
            </a:r>
            <a:endParaRPr>
              <a:solidFill>
                <a:srgbClr val="28C8E5"/>
              </a:solidFill>
              <a:latin typeface="Montserrat"/>
              <a:ea typeface="Montserrat"/>
              <a:cs typeface="Montserrat"/>
              <a:sym typeface="Montserrat"/>
            </a:endParaRPr>
          </a:p>
          <a:p>
            <a:pPr indent="0" lvl="0" marL="0" rtl="0" algn="ctr">
              <a:spcBef>
                <a:spcPts val="0"/>
              </a:spcBef>
              <a:spcAft>
                <a:spcPts val="0"/>
              </a:spcAft>
              <a:buNone/>
            </a:pPr>
            <a:r>
              <a:rPr lang="en" sz="3000">
                <a:solidFill>
                  <a:srgbClr val="28C8E5"/>
                </a:solidFill>
                <a:latin typeface="Montserrat Medium"/>
                <a:ea typeface="Montserrat Medium"/>
                <a:cs typeface="Montserrat Medium"/>
                <a:sym typeface="Montserrat Medium"/>
              </a:rPr>
              <a:t>A New Career</a:t>
            </a:r>
            <a:endParaRPr sz="3000">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800">
              <a:solidFill>
                <a:srgbClr val="28C8E5"/>
              </a:solidFill>
              <a:latin typeface="Montserrat Medium"/>
              <a:ea typeface="Montserrat Medium"/>
              <a:cs typeface="Montserrat Medium"/>
              <a:sym typeface="Montserrat Medium"/>
            </a:endParaRPr>
          </a:p>
        </p:txBody>
      </p:sp>
      <p:pic>
        <p:nvPicPr>
          <p:cNvPr id="192" name="Google Shape;192;p37"/>
          <p:cNvPicPr preferRelativeResize="0"/>
          <p:nvPr/>
        </p:nvPicPr>
        <p:blipFill>
          <a:blip r:embed="rId3">
            <a:alphaModFix/>
          </a:blip>
          <a:stretch>
            <a:fillRect/>
          </a:stretch>
        </p:blipFill>
        <p:spPr>
          <a:xfrm>
            <a:off x="4193750" y="894788"/>
            <a:ext cx="4950226" cy="32993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90" name="Shape 790"/>
        <p:cNvGrpSpPr/>
        <p:nvPr/>
      </p:nvGrpSpPr>
      <p:grpSpPr>
        <a:xfrm>
          <a:off x="0" y="0"/>
          <a:ext cx="0" cy="0"/>
          <a:chOff x="0" y="0"/>
          <a:chExt cx="0" cy="0"/>
        </a:xfrm>
      </p:grpSpPr>
      <p:sp>
        <p:nvSpPr>
          <p:cNvPr id="791" name="Google Shape;791;p100"/>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00"/>
          <p:cNvSpPr txBox="1"/>
          <p:nvPr/>
        </p:nvSpPr>
        <p:spPr>
          <a:xfrm>
            <a:off x="294900" y="2254500"/>
            <a:ext cx="85542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300">
                <a:solidFill>
                  <a:srgbClr val="FFFFFF"/>
                </a:solidFill>
                <a:latin typeface="Montserrat Light"/>
                <a:ea typeface="Montserrat Light"/>
                <a:cs typeface="Montserrat Light"/>
                <a:sym typeface="Montserrat Light"/>
              </a:rPr>
              <a:t>Zoom Class Password</a:t>
            </a:r>
            <a:endParaRPr i="1" sz="3300">
              <a:solidFill>
                <a:srgbClr val="FFFFFF"/>
              </a:solidFill>
              <a:latin typeface="Montserrat Light"/>
              <a:ea typeface="Montserrat Light"/>
              <a:cs typeface="Montserrat Light"/>
              <a:sym typeface="Montserrat Light"/>
            </a:endParaRPr>
          </a:p>
          <a:p>
            <a:pPr indent="0" lvl="0" marL="0" rtl="0" algn="ctr">
              <a:spcBef>
                <a:spcPts val="0"/>
              </a:spcBef>
              <a:spcAft>
                <a:spcPts val="0"/>
              </a:spcAft>
              <a:buNone/>
            </a:pPr>
            <a:r>
              <a:rPr i="1" lang="en" sz="3300">
                <a:solidFill>
                  <a:srgbClr val="FFFFFF"/>
                </a:solidFill>
                <a:latin typeface="Montserrat Light"/>
                <a:ea typeface="Montserrat Light"/>
                <a:cs typeface="Montserrat Light"/>
                <a:sym typeface="Montserrat Light"/>
              </a:rPr>
              <a:t>farley</a:t>
            </a:r>
            <a:endParaRPr i="1" sz="3300">
              <a:solidFill>
                <a:srgbClr val="FFFFFF"/>
              </a:solidFill>
              <a:latin typeface="Montserrat Light"/>
              <a:ea typeface="Montserrat Light"/>
              <a:cs typeface="Montserrat Light"/>
              <a:sym typeface="Montserrat Light"/>
            </a:endParaRPr>
          </a:p>
          <a:p>
            <a:pPr indent="0" lvl="0" marL="0" rtl="0" algn="ctr">
              <a:spcBef>
                <a:spcPts val="0"/>
              </a:spcBef>
              <a:spcAft>
                <a:spcPts val="0"/>
              </a:spcAft>
              <a:buNone/>
            </a:pPr>
            <a:r>
              <a:t/>
            </a:r>
            <a:endParaRPr i="1" sz="3300">
              <a:solidFill>
                <a:srgbClr val="FFFFFF"/>
              </a:solidFill>
              <a:latin typeface="Montserrat Light"/>
              <a:ea typeface="Montserrat Light"/>
              <a:cs typeface="Montserrat Light"/>
              <a:sym typeface="Montserrat Light"/>
            </a:endParaRPr>
          </a:p>
          <a:p>
            <a:pPr indent="0" lvl="0" marL="0" rtl="0" algn="ctr">
              <a:spcBef>
                <a:spcPts val="0"/>
              </a:spcBef>
              <a:spcAft>
                <a:spcPts val="0"/>
              </a:spcAft>
              <a:buNone/>
            </a:pPr>
            <a:r>
              <a:rPr i="1" lang="en" sz="3300">
                <a:solidFill>
                  <a:srgbClr val="FFFFFF"/>
                </a:solidFill>
                <a:latin typeface="Montserrat Light"/>
                <a:ea typeface="Montserrat Light"/>
                <a:cs typeface="Montserrat Light"/>
                <a:sym typeface="Montserrat Light"/>
              </a:rPr>
              <a:t>Starting Tomorrow</a:t>
            </a:r>
            <a:endParaRPr i="1" sz="3300">
              <a:solidFill>
                <a:srgbClr val="FFFFFF"/>
              </a:solidFill>
              <a:latin typeface="Montserrat Light"/>
              <a:ea typeface="Montserrat Light"/>
              <a:cs typeface="Montserrat Light"/>
              <a:sym typeface="Montserrat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96" name="Shape 796"/>
        <p:cNvGrpSpPr/>
        <p:nvPr/>
      </p:nvGrpSpPr>
      <p:grpSpPr>
        <a:xfrm>
          <a:off x="0" y="0"/>
          <a:ext cx="0" cy="0"/>
          <a:chOff x="0" y="0"/>
          <a:chExt cx="0" cy="0"/>
        </a:xfrm>
      </p:grpSpPr>
      <p:sp>
        <p:nvSpPr>
          <p:cNvPr id="797" name="Google Shape;797;p101"/>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01"/>
          <p:cNvSpPr txBox="1"/>
          <p:nvPr/>
        </p:nvSpPr>
        <p:spPr>
          <a:xfrm>
            <a:off x="294900" y="2254500"/>
            <a:ext cx="85542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300">
                <a:solidFill>
                  <a:srgbClr val="FFFFFF"/>
                </a:solidFill>
                <a:latin typeface="Montserrat Light"/>
                <a:ea typeface="Montserrat Light"/>
                <a:cs typeface="Montserrat Light"/>
                <a:sym typeface="Montserrat Light"/>
              </a:rPr>
              <a:t>Homework on the first day?</a:t>
            </a:r>
            <a:endParaRPr sz="3300">
              <a:solidFill>
                <a:srgbClr val="FFFFFF"/>
              </a:solidFill>
              <a:latin typeface="Montserrat Light"/>
              <a:ea typeface="Montserrat Light"/>
              <a:cs typeface="Montserrat Light"/>
              <a:sym typeface="Montserrat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02" name="Shape 802"/>
        <p:cNvGrpSpPr/>
        <p:nvPr/>
      </p:nvGrpSpPr>
      <p:grpSpPr>
        <a:xfrm>
          <a:off x="0" y="0"/>
          <a:ext cx="0" cy="0"/>
          <a:chOff x="0" y="0"/>
          <a:chExt cx="0" cy="0"/>
        </a:xfrm>
      </p:grpSpPr>
      <p:sp>
        <p:nvSpPr>
          <p:cNvPr id="803" name="Google Shape;803;p102"/>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02"/>
          <p:cNvSpPr txBox="1"/>
          <p:nvPr/>
        </p:nvSpPr>
        <p:spPr>
          <a:xfrm>
            <a:off x="294900" y="1378200"/>
            <a:ext cx="85542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FFFFFF"/>
                </a:solidFill>
                <a:latin typeface="Montserrat"/>
                <a:ea typeface="Montserrat"/>
                <a:cs typeface="Montserrat"/>
                <a:sym typeface="Montserrat"/>
              </a:rPr>
              <a:t>Yes</a:t>
            </a:r>
            <a:endParaRPr sz="3300">
              <a:solidFill>
                <a:srgbClr val="FFFFFF"/>
              </a:solidFill>
              <a:latin typeface="Montserrat Black"/>
              <a:ea typeface="Montserrat Black"/>
              <a:cs typeface="Montserrat Black"/>
              <a:sym typeface="Montserrat Black"/>
            </a:endParaRPr>
          </a:p>
        </p:txBody>
      </p:sp>
      <p:pic>
        <p:nvPicPr>
          <p:cNvPr id="805" name="Google Shape;805;p102"/>
          <p:cNvPicPr preferRelativeResize="0"/>
          <p:nvPr/>
        </p:nvPicPr>
        <p:blipFill>
          <a:blip r:embed="rId3">
            <a:alphaModFix/>
          </a:blip>
          <a:stretch>
            <a:fillRect/>
          </a:stretch>
        </p:blipFill>
        <p:spPr>
          <a:xfrm>
            <a:off x="3300413" y="2012700"/>
            <a:ext cx="2543175" cy="1752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09" name="Shape 809"/>
        <p:cNvGrpSpPr/>
        <p:nvPr/>
      </p:nvGrpSpPr>
      <p:grpSpPr>
        <a:xfrm>
          <a:off x="0" y="0"/>
          <a:ext cx="0" cy="0"/>
          <a:chOff x="0" y="0"/>
          <a:chExt cx="0" cy="0"/>
        </a:xfrm>
      </p:grpSpPr>
      <p:sp>
        <p:nvSpPr>
          <p:cNvPr id="810" name="Google Shape;810;p103"/>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03"/>
          <p:cNvSpPr txBox="1"/>
          <p:nvPr/>
        </p:nvSpPr>
        <p:spPr>
          <a:xfrm>
            <a:off x="294900" y="2254500"/>
            <a:ext cx="85542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300">
                <a:solidFill>
                  <a:srgbClr val="FFFFFF"/>
                </a:solidFill>
                <a:latin typeface="Montserrat Light"/>
                <a:ea typeface="Montserrat Light"/>
                <a:cs typeface="Montserrat Light"/>
                <a:sym typeface="Montserrat Light"/>
              </a:rPr>
              <a:t>Homework Demo</a:t>
            </a:r>
            <a:endParaRPr sz="3300">
              <a:solidFill>
                <a:srgbClr val="FFFFFF"/>
              </a:solidFill>
              <a:latin typeface="Montserrat Light"/>
              <a:ea typeface="Montserrat Light"/>
              <a:cs typeface="Montserrat Light"/>
              <a:sym typeface="Montserrat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15" name="Shape 815"/>
        <p:cNvGrpSpPr/>
        <p:nvPr/>
      </p:nvGrpSpPr>
      <p:grpSpPr>
        <a:xfrm>
          <a:off x="0" y="0"/>
          <a:ext cx="0" cy="0"/>
          <a:chOff x="0" y="0"/>
          <a:chExt cx="0" cy="0"/>
        </a:xfrm>
      </p:grpSpPr>
      <p:sp>
        <p:nvSpPr>
          <p:cNvPr id="816" name="Google Shape;816;p104"/>
          <p:cNvSpPr/>
          <p:nvPr/>
        </p:nvSpPr>
        <p:spPr>
          <a:xfrm>
            <a:off x="0" y="0"/>
            <a:ext cx="9144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4"/>
          <p:cNvSpPr txBox="1"/>
          <p:nvPr/>
        </p:nvSpPr>
        <p:spPr>
          <a:xfrm>
            <a:off x="294900" y="2254500"/>
            <a:ext cx="85542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300">
                <a:solidFill>
                  <a:srgbClr val="FFFFFF"/>
                </a:solidFill>
                <a:latin typeface="Montserrat Light"/>
                <a:ea typeface="Montserrat Light"/>
                <a:cs typeface="Montserrat Light"/>
                <a:sym typeface="Montserrat Light"/>
              </a:rPr>
              <a:t>Mac Users Hang Back</a:t>
            </a:r>
            <a:endParaRPr sz="3300">
              <a:solidFill>
                <a:srgbClr val="FFFFFF"/>
              </a:solidFill>
              <a:latin typeface="Montserrat Light"/>
              <a:ea typeface="Montserrat Light"/>
              <a:cs typeface="Montserrat Light"/>
              <a:sym typeface="Montserrat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6" name="Shape 196"/>
        <p:cNvGrpSpPr/>
        <p:nvPr/>
      </p:nvGrpSpPr>
      <p:grpSpPr>
        <a:xfrm>
          <a:off x="0" y="0"/>
          <a:ext cx="0" cy="0"/>
          <a:chOff x="0" y="0"/>
          <a:chExt cx="0" cy="0"/>
        </a:xfrm>
      </p:grpSpPr>
      <p:sp>
        <p:nvSpPr>
          <p:cNvPr id="197" name="Google Shape;197;p38"/>
          <p:cNvSpPr/>
          <p:nvPr/>
        </p:nvSpPr>
        <p:spPr>
          <a:xfrm>
            <a:off x="0" y="0"/>
            <a:ext cx="42309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8"/>
          <p:cNvSpPr txBox="1"/>
          <p:nvPr/>
        </p:nvSpPr>
        <p:spPr>
          <a:xfrm>
            <a:off x="4904000" y="748650"/>
            <a:ext cx="3604800" cy="3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8C8E5"/>
                </a:solidFill>
                <a:latin typeface="Montserrat Medium"/>
                <a:ea typeface="Montserrat Medium"/>
                <a:cs typeface="Montserrat Medium"/>
                <a:sym typeface="Montserrat Medium"/>
              </a:rPr>
              <a:t>Your Goals</a:t>
            </a:r>
            <a:endParaRPr sz="3000">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800">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800">
                <a:solidFill>
                  <a:srgbClr val="28C8E5"/>
                </a:solidFill>
                <a:latin typeface="Montserrat"/>
                <a:ea typeface="Montserrat"/>
                <a:cs typeface="Montserrat"/>
                <a:sym typeface="Montserrat"/>
              </a:rPr>
              <a:t>Why a career change?</a:t>
            </a:r>
            <a:endParaRPr sz="1800">
              <a:solidFill>
                <a:srgbClr val="28C8E5"/>
              </a:solidFill>
              <a:latin typeface="Montserrat"/>
              <a:ea typeface="Montserrat"/>
              <a:cs typeface="Montserrat"/>
              <a:sym typeface="Montserrat"/>
            </a:endParaRPr>
          </a:p>
          <a:p>
            <a:pPr indent="0" lvl="0" marL="0" rtl="0" algn="ctr">
              <a:spcBef>
                <a:spcPts val="0"/>
              </a:spcBef>
              <a:spcAft>
                <a:spcPts val="0"/>
              </a:spcAft>
              <a:buNone/>
            </a:pPr>
            <a:r>
              <a:t/>
            </a:r>
            <a:endParaRPr>
              <a:solidFill>
                <a:srgbClr val="444444"/>
              </a:solidFill>
              <a:latin typeface="Montserrat"/>
              <a:ea typeface="Montserrat"/>
              <a:cs typeface="Montserrat"/>
              <a:sym typeface="Montserrat"/>
            </a:endParaRPr>
          </a:p>
          <a:p>
            <a:pPr indent="0" lvl="0" marL="0" rtl="0" algn="ctr">
              <a:lnSpc>
                <a:spcPct val="130000"/>
              </a:lnSpc>
              <a:spcBef>
                <a:spcPts val="0"/>
              </a:spcBef>
              <a:spcAft>
                <a:spcPts val="0"/>
              </a:spcAft>
              <a:buNone/>
            </a:pPr>
            <a:r>
              <a:rPr lang="en">
                <a:solidFill>
                  <a:srgbClr val="444444"/>
                </a:solidFill>
                <a:latin typeface="Montserrat"/>
                <a:ea typeface="Montserrat"/>
                <a:cs typeface="Montserrat"/>
                <a:sym typeface="Montserrat"/>
              </a:rPr>
              <a:t>To </a:t>
            </a:r>
            <a:r>
              <a:rPr b="1" lang="en">
                <a:solidFill>
                  <a:srgbClr val="444444"/>
                </a:solidFill>
                <a:latin typeface="Montserrat"/>
                <a:ea typeface="Montserrat"/>
                <a:cs typeface="Montserrat"/>
                <a:sym typeface="Montserrat"/>
              </a:rPr>
              <a:t>escape</a:t>
            </a:r>
            <a:r>
              <a:rPr lang="en">
                <a:solidFill>
                  <a:srgbClr val="444444"/>
                </a:solidFill>
                <a:latin typeface="Montserrat"/>
                <a:ea typeface="Montserrat"/>
                <a:cs typeface="Montserrat"/>
                <a:sym typeface="Montserrat"/>
              </a:rPr>
              <a:t> a </a:t>
            </a:r>
            <a:r>
              <a:rPr i="1" lang="en">
                <a:solidFill>
                  <a:srgbClr val="444444"/>
                </a:solidFill>
                <a:latin typeface="Montserrat"/>
                <a:ea typeface="Montserrat"/>
                <a:cs typeface="Montserrat"/>
                <a:sym typeface="Montserrat"/>
              </a:rPr>
              <a:t>dead-end job…</a:t>
            </a:r>
            <a:endParaRPr i="1">
              <a:solidFill>
                <a:srgbClr val="444444"/>
              </a:solidFill>
              <a:latin typeface="Montserrat"/>
              <a:ea typeface="Montserrat"/>
              <a:cs typeface="Montserrat"/>
              <a:sym typeface="Montserrat"/>
            </a:endParaRPr>
          </a:p>
          <a:p>
            <a:pPr indent="0" lvl="0" marL="0" rtl="0" algn="ctr">
              <a:lnSpc>
                <a:spcPct val="130000"/>
              </a:lnSpc>
              <a:spcBef>
                <a:spcPts val="0"/>
              </a:spcBef>
              <a:spcAft>
                <a:spcPts val="0"/>
              </a:spcAft>
              <a:buNone/>
            </a:pPr>
            <a:r>
              <a:rPr lang="en">
                <a:solidFill>
                  <a:srgbClr val="444444"/>
                </a:solidFill>
                <a:latin typeface="Montserrat"/>
                <a:ea typeface="Montserrat"/>
                <a:cs typeface="Montserrat"/>
                <a:sym typeface="Montserrat"/>
              </a:rPr>
              <a:t>To </a:t>
            </a:r>
            <a:r>
              <a:rPr b="1" lang="en">
                <a:solidFill>
                  <a:srgbClr val="444444"/>
                </a:solidFill>
                <a:latin typeface="Montserrat"/>
                <a:ea typeface="Montserrat"/>
                <a:cs typeface="Montserrat"/>
                <a:sym typeface="Montserrat"/>
              </a:rPr>
              <a:t>pursue</a:t>
            </a:r>
            <a:r>
              <a:rPr lang="en">
                <a:solidFill>
                  <a:srgbClr val="444444"/>
                </a:solidFill>
                <a:latin typeface="Montserrat"/>
                <a:ea typeface="Montserrat"/>
                <a:cs typeface="Montserrat"/>
                <a:sym typeface="Montserrat"/>
              </a:rPr>
              <a:t> a </a:t>
            </a:r>
            <a:r>
              <a:rPr i="1" lang="en">
                <a:solidFill>
                  <a:srgbClr val="444444"/>
                </a:solidFill>
                <a:latin typeface="Montserrat"/>
                <a:ea typeface="Montserrat"/>
                <a:cs typeface="Montserrat"/>
                <a:sym typeface="Montserrat"/>
              </a:rPr>
              <a:t>dream…</a:t>
            </a:r>
            <a:endParaRPr i="1">
              <a:solidFill>
                <a:srgbClr val="444444"/>
              </a:solidFill>
              <a:latin typeface="Montserrat"/>
              <a:ea typeface="Montserrat"/>
              <a:cs typeface="Montserrat"/>
              <a:sym typeface="Montserrat"/>
            </a:endParaRPr>
          </a:p>
          <a:p>
            <a:pPr indent="0" lvl="0" marL="0" rtl="0" algn="ctr">
              <a:lnSpc>
                <a:spcPct val="130000"/>
              </a:lnSpc>
              <a:spcBef>
                <a:spcPts val="0"/>
              </a:spcBef>
              <a:spcAft>
                <a:spcPts val="0"/>
              </a:spcAft>
              <a:buNone/>
            </a:pPr>
            <a:r>
              <a:rPr lang="en">
                <a:solidFill>
                  <a:srgbClr val="444444"/>
                </a:solidFill>
                <a:latin typeface="Montserrat"/>
                <a:ea typeface="Montserrat"/>
                <a:cs typeface="Montserrat"/>
                <a:sym typeface="Montserrat"/>
              </a:rPr>
              <a:t>To be able to </a:t>
            </a:r>
            <a:r>
              <a:rPr b="1" i="1" lang="en">
                <a:solidFill>
                  <a:srgbClr val="444444"/>
                </a:solidFill>
                <a:latin typeface="Montserrat"/>
                <a:ea typeface="Montserrat"/>
                <a:cs typeface="Montserrat"/>
                <a:sym typeface="Montserrat"/>
              </a:rPr>
              <a:t>create</a:t>
            </a:r>
            <a:r>
              <a:rPr i="1" lang="en">
                <a:solidFill>
                  <a:srgbClr val="444444"/>
                </a:solidFill>
                <a:latin typeface="Montserrat"/>
                <a:ea typeface="Montserrat"/>
                <a:cs typeface="Montserrat"/>
                <a:sym typeface="Montserrat"/>
              </a:rPr>
              <a:t>…</a:t>
            </a:r>
            <a:endParaRPr i="1">
              <a:solidFill>
                <a:srgbClr val="444444"/>
              </a:solidFill>
              <a:latin typeface="Montserrat"/>
              <a:ea typeface="Montserrat"/>
              <a:cs typeface="Montserrat"/>
              <a:sym typeface="Montserrat"/>
            </a:endParaRPr>
          </a:p>
          <a:p>
            <a:pPr indent="0" lvl="0" marL="0" rtl="0" algn="ctr">
              <a:lnSpc>
                <a:spcPct val="130000"/>
              </a:lnSpc>
              <a:spcBef>
                <a:spcPts val="0"/>
              </a:spcBef>
              <a:spcAft>
                <a:spcPts val="0"/>
              </a:spcAft>
              <a:buNone/>
            </a:pPr>
            <a:r>
              <a:rPr lang="en">
                <a:solidFill>
                  <a:srgbClr val="444444"/>
                </a:solidFill>
                <a:latin typeface="Montserrat"/>
                <a:ea typeface="Montserrat"/>
                <a:cs typeface="Montserrat"/>
                <a:sym typeface="Montserrat"/>
              </a:rPr>
              <a:t>To </a:t>
            </a:r>
            <a:r>
              <a:rPr b="1" lang="en">
                <a:solidFill>
                  <a:srgbClr val="444444"/>
                </a:solidFill>
                <a:latin typeface="Montserrat"/>
                <a:ea typeface="Montserrat"/>
                <a:cs typeface="Montserrat"/>
                <a:sym typeface="Montserrat"/>
              </a:rPr>
              <a:t>follow</a:t>
            </a:r>
            <a:r>
              <a:rPr lang="en">
                <a:solidFill>
                  <a:srgbClr val="444444"/>
                </a:solidFill>
                <a:latin typeface="Montserrat"/>
                <a:ea typeface="Montserrat"/>
                <a:cs typeface="Montserrat"/>
                <a:sym typeface="Montserrat"/>
              </a:rPr>
              <a:t> a </a:t>
            </a:r>
            <a:r>
              <a:rPr i="1" lang="en">
                <a:solidFill>
                  <a:srgbClr val="444444"/>
                </a:solidFill>
                <a:latin typeface="Montserrat"/>
                <a:ea typeface="Montserrat"/>
                <a:cs typeface="Montserrat"/>
                <a:sym typeface="Montserrat"/>
              </a:rPr>
              <a:t>fascination…</a:t>
            </a:r>
            <a:endParaRPr i="1">
              <a:solidFill>
                <a:srgbClr val="444444"/>
              </a:solidFill>
              <a:latin typeface="Montserrat"/>
              <a:ea typeface="Montserrat"/>
              <a:cs typeface="Montserrat"/>
              <a:sym typeface="Montserrat"/>
            </a:endParaRPr>
          </a:p>
          <a:p>
            <a:pPr indent="0" lvl="0" marL="0" rtl="0" algn="ctr">
              <a:lnSpc>
                <a:spcPct val="130000"/>
              </a:lnSpc>
              <a:spcBef>
                <a:spcPts val="0"/>
              </a:spcBef>
              <a:spcAft>
                <a:spcPts val="0"/>
              </a:spcAft>
              <a:buNone/>
            </a:pPr>
            <a:r>
              <a:rPr lang="en">
                <a:solidFill>
                  <a:srgbClr val="444444"/>
                </a:solidFill>
                <a:latin typeface="Montserrat"/>
                <a:ea typeface="Montserrat"/>
                <a:cs typeface="Montserrat"/>
                <a:sym typeface="Montserrat"/>
              </a:rPr>
              <a:t>To </a:t>
            </a:r>
            <a:r>
              <a:rPr b="1" lang="en">
                <a:solidFill>
                  <a:srgbClr val="444444"/>
                </a:solidFill>
                <a:latin typeface="Montserrat"/>
                <a:ea typeface="Montserrat"/>
                <a:cs typeface="Montserrat"/>
                <a:sym typeface="Montserrat"/>
              </a:rPr>
              <a:t>attain</a:t>
            </a:r>
            <a:r>
              <a:rPr lang="en">
                <a:solidFill>
                  <a:srgbClr val="444444"/>
                </a:solidFill>
                <a:latin typeface="Montserrat"/>
                <a:ea typeface="Montserrat"/>
                <a:cs typeface="Montserrat"/>
                <a:sym typeface="Montserrat"/>
              </a:rPr>
              <a:t> </a:t>
            </a:r>
            <a:r>
              <a:rPr i="1" lang="en">
                <a:solidFill>
                  <a:srgbClr val="444444"/>
                </a:solidFill>
                <a:latin typeface="Montserrat"/>
                <a:ea typeface="Montserrat"/>
                <a:cs typeface="Montserrat"/>
                <a:sym typeface="Montserrat"/>
              </a:rPr>
              <a:t>financial stability…</a:t>
            </a:r>
            <a:endParaRPr i="1">
              <a:solidFill>
                <a:srgbClr val="444444"/>
              </a:solidFill>
              <a:latin typeface="Montserrat"/>
              <a:ea typeface="Montserrat"/>
              <a:cs typeface="Montserrat"/>
              <a:sym typeface="Montserrat"/>
            </a:endParaRPr>
          </a:p>
          <a:p>
            <a:pPr indent="0" lvl="0" marL="0" rtl="0" algn="ctr">
              <a:lnSpc>
                <a:spcPct val="130000"/>
              </a:lnSpc>
              <a:spcBef>
                <a:spcPts val="0"/>
              </a:spcBef>
              <a:spcAft>
                <a:spcPts val="0"/>
              </a:spcAft>
              <a:buNone/>
            </a:pPr>
            <a:r>
              <a:rPr lang="en">
                <a:solidFill>
                  <a:srgbClr val="444444"/>
                </a:solidFill>
                <a:latin typeface="Montserrat"/>
                <a:ea typeface="Montserrat"/>
                <a:cs typeface="Montserrat"/>
                <a:sym typeface="Montserrat"/>
              </a:rPr>
              <a:t>To </a:t>
            </a:r>
            <a:r>
              <a:rPr b="1" lang="en">
                <a:solidFill>
                  <a:srgbClr val="444444"/>
                </a:solidFill>
                <a:latin typeface="Montserrat"/>
                <a:ea typeface="Montserrat"/>
                <a:cs typeface="Montserrat"/>
                <a:sym typeface="Montserrat"/>
              </a:rPr>
              <a:t>attain</a:t>
            </a:r>
            <a:r>
              <a:rPr lang="en">
                <a:solidFill>
                  <a:srgbClr val="444444"/>
                </a:solidFill>
                <a:latin typeface="Montserrat"/>
                <a:ea typeface="Montserrat"/>
                <a:cs typeface="Montserrat"/>
                <a:sym typeface="Montserrat"/>
              </a:rPr>
              <a:t> </a:t>
            </a:r>
            <a:r>
              <a:rPr i="1" lang="en">
                <a:solidFill>
                  <a:srgbClr val="444444"/>
                </a:solidFill>
                <a:latin typeface="Montserrat"/>
                <a:ea typeface="Montserrat"/>
                <a:cs typeface="Montserrat"/>
                <a:sym typeface="Montserrat"/>
              </a:rPr>
              <a:t>financial freedom…</a:t>
            </a:r>
            <a:endParaRPr i="1">
              <a:solidFill>
                <a:srgbClr val="444444"/>
              </a:solidFill>
              <a:latin typeface="Montserrat"/>
              <a:ea typeface="Montserrat"/>
              <a:cs typeface="Montserrat"/>
              <a:sym typeface="Montserrat"/>
            </a:endParaRPr>
          </a:p>
          <a:p>
            <a:pPr indent="0" lvl="0" marL="0" rtl="0" algn="ctr">
              <a:lnSpc>
                <a:spcPct val="130000"/>
              </a:lnSpc>
              <a:spcBef>
                <a:spcPts val="0"/>
              </a:spcBef>
              <a:spcAft>
                <a:spcPts val="0"/>
              </a:spcAft>
              <a:buNone/>
            </a:pPr>
            <a:r>
              <a:rPr lang="en">
                <a:solidFill>
                  <a:srgbClr val="444444"/>
                </a:solidFill>
                <a:latin typeface="Montserrat"/>
                <a:ea typeface="Montserrat"/>
                <a:cs typeface="Montserrat"/>
                <a:sym typeface="Montserrat"/>
              </a:rPr>
              <a:t>To </a:t>
            </a:r>
            <a:r>
              <a:rPr i="1" lang="en">
                <a:solidFill>
                  <a:srgbClr val="444444"/>
                </a:solidFill>
                <a:latin typeface="Montserrat"/>
                <a:ea typeface="Montserrat"/>
                <a:cs typeface="Montserrat"/>
                <a:sym typeface="Montserrat"/>
              </a:rPr>
              <a:t>challenge </a:t>
            </a:r>
            <a:r>
              <a:rPr b="1" lang="en">
                <a:solidFill>
                  <a:srgbClr val="444444"/>
                </a:solidFill>
                <a:latin typeface="Montserrat"/>
                <a:ea typeface="Montserrat"/>
                <a:cs typeface="Montserrat"/>
                <a:sym typeface="Montserrat"/>
              </a:rPr>
              <a:t>yourself</a:t>
            </a:r>
            <a:r>
              <a:rPr lang="en">
                <a:solidFill>
                  <a:srgbClr val="444444"/>
                </a:solidFill>
                <a:latin typeface="Montserrat"/>
                <a:ea typeface="Montserrat"/>
                <a:cs typeface="Montserrat"/>
                <a:sym typeface="Montserrat"/>
              </a:rPr>
              <a:t>…</a:t>
            </a:r>
            <a:endParaRPr>
              <a:solidFill>
                <a:srgbClr val="444444"/>
              </a:solidFill>
              <a:latin typeface="Montserrat"/>
              <a:ea typeface="Montserrat"/>
              <a:cs typeface="Montserrat"/>
              <a:sym typeface="Montserrat"/>
            </a:endParaRPr>
          </a:p>
          <a:p>
            <a:pPr indent="0" lvl="0" marL="0" rtl="0" algn="ctr">
              <a:lnSpc>
                <a:spcPct val="130000"/>
              </a:lnSpc>
              <a:spcBef>
                <a:spcPts val="0"/>
              </a:spcBef>
              <a:spcAft>
                <a:spcPts val="0"/>
              </a:spcAft>
              <a:buNone/>
            </a:pPr>
            <a:r>
              <a:rPr lang="en">
                <a:solidFill>
                  <a:srgbClr val="444444"/>
                </a:solidFill>
                <a:latin typeface="Montserrat"/>
                <a:ea typeface="Montserrat"/>
                <a:cs typeface="Montserrat"/>
                <a:sym typeface="Montserrat"/>
              </a:rPr>
              <a:t>To </a:t>
            </a:r>
            <a:r>
              <a:rPr b="1" lang="en">
                <a:solidFill>
                  <a:srgbClr val="444444"/>
                </a:solidFill>
                <a:latin typeface="Montserrat"/>
                <a:ea typeface="Montserrat"/>
                <a:cs typeface="Montserrat"/>
                <a:sym typeface="Montserrat"/>
              </a:rPr>
              <a:t>become</a:t>
            </a:r>
            <a:r>
              <a:rPr lang="en">
                <a:solidFill>
                  <a:srgbClr val="444444"/>
                </a:solidFill>
                <a:latin typeface="Montserrat"/>
                <a:ea typeface="Montserrat"/>
                <a:cs typeface="Montserrat"/>
                <a:sym typeface="Montserrat"/>
              </a:rPr>
              <a:t> a </a:t>
            </a:r>
            <a:r>
              <a:rPr i="1" lang="en">
                <a:solidFill>
                  <a:srgbClr val="444444"/>
                </a:solidFill>
                <a:latin typeface="Montserrat"/>
                <a:ea typeface="Montserrat"/>
                <a:cs typeface="Montserrat"/>
                <a:sym typeface="Montserrat"/>
              </a:rPr>
              <a:t>role model...</a:t>
            </a:r>
            <a:endParaRPr i="1">
              <a:solidFill>
                <a:srgbClr val="444444"/>
              </a:solidFill>
              <a:latin typeface="Montserrat"/>
              <a:ea typeface="Montserrat"/>
              <a:cs typeface="Montserrat"/>
              <a:sym typeface="Montserrat"/>
            </a:endParaRPr>
          </a:p>
          <a:p>
            <a:pPr indent="0" lvl="0" marL="0" rtl="0" algn="ctr">
              <a:spcBef>
                <a:spcPts val="0"/>
              </a:spcBef>
              <a:spcAft>
                <a:spcPts val="0"/>
              </a:spcAft>
              <a:buNone/>
            </a:pPr>
            <a:r>
              <a:t/>
            </a:r>
            <a:endParaRPr>
              <a:solidFill>
                <a:srgbClr val="28C8E5"/>
              </a:solidFill>
              <a:latin typeface="Montserrat"/>
              <a:ea typeface="Montserrat"/>
              <a:cs typeface="Montserrat"/>
              <a:sym typeface="Montserrat"/>
            </a:endParaRPr>
          </a:p>
          <a:p>
            <a:pPr indent="0" lvl="0" marL="0" rtl="0" algn="ctr">
              <a:spcBef>
                <a:spcPts val="0"/>
              </a:spcBef>
              <a:spcAft>
                <a:spcPts val="0"/>
              </a:spcAft>
              <a:buNone/>
            </a:pPr>
            <a:r>
              <a:t/>
            </a:r>
            <a:endParaRPr sz="1800">
              <a:solidFill>
                <a:srgbClr val="28C8E5"/>
              </a:solidFill>
              <a:latin typeface="Montserrat Medium"/>
              <a:ea typeface="Montserrat Medium"/>
              <a:cs typeface="Montserrat Medium"/>
              <a:sym typeface="Montserrat Medium"/>
            </a:endParaRPr>
          </a:p>
        </p:txBody>
      </p:sp>
      <p:pic>
        <p:nvPicPr>
          <p:cNvPr id="199" name="Google Shape;199;p38"/>
          <p:cNvPicPr preferRelativeResize="0"/>
          <p:nvPr/>
        </p:nvPicPr>
        <p:blipFill>
          <a:blip r:embed="rId3">
            <a:alphaModFix/>
          </a:blip>
          <a:stretch>
            <a:fillRect/>
          </a:stretch>
        </p:blipFill>
        <p:spPr>
          <a:xfrm>
            <a:off x="0" y="1285875"/>
            <a:ext cx="4572000" cy="257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3" name="Shape 203"/>
        <p:cNvGrpSpPr/>
        <p:nvPr/>
      </p:nvGrpSpPr>
      <p:grpSpPr>
        <a:xfrm>
          <a:off x="0" y="0"/>
          <a:ext cx="0" cy="0"/>
          <a:chOff x="0" y="0"/>
          <a:chExt cx="0" cy="0"/>
        </a:xfrm>
      </p:grpSpPr>
      <p:sp>
        <p:nvSpPr>
          <p:cNvPr id="204" name="Google Shape;204;p39"/>
          <p:cNvSpPr/>
          <p:nvPr/>
        </p:nvSpPr>
        <p:spPr>
          <a:xfrm>
            <a:off x="4913075"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9"/>
          <p:cNvSpPr txBox="1"/>
          <p:nvPr/>
        </p:nvSpPr>
        <p:spPr>
          <a:xfrm>
            <a:off x="0" y="1807700"/>
            <a:ext cx="4434000" cy="159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C8E5"/>
              </a:solidFill>
              <a:latin typeface="Montserrat"/>
              <a:ea typeface="Montserrat"/>
              <a:cs typeface="Montserrat"/>
              <a:sym typeface="Montserrat"/>
            </a:endParaRPr>
          </a:p>
          <a:p>
            <a:pPr indent="0" lvl="0" marL="0" rtl="0" algn="ctr">
              <a:spcBef>
                <a:spcPts val="0"/>
              </a:spcBef>
              <a:spcAft>
                <a:spcPts val="0"/>
              </a:spcAft>
              <a:buNone/>
            </a:pPr>
            <a:r>
              <a:rPr lang="en">
                <a:solidFill>
                  <a:srgbClr val="28C8E5"/>
                </a:solidFill>
                <a:latin typeface="Montserrat"/>
                <a:ea typeface="Montserrat"/>
                <a:cs typeface="Montserrat"/>
                <a:sym typeface="Montserrat"/>
              </a:rPr>
              <a:t>As your instructional team, </a:t>
            </a:r>
            <a:endParaRPr>
              <a:solidFill>
                <a:srgbClr val="28C8E5"/>
              </a:solidFill>
              <a:latin typeface="Montserrat"/>
              <a:ea typeface="Montserrat"/>
              <a:cs typeface="Montserrat"/>
              <a:sym typeface="Montserrat"/>
            </a:endParaRPr>
          </a:p>
          <a:p>
            <a:pPr indent="0" lvl="0" marL="0" rtl="0" algn="ctr">
              <a:spcBef>
                <a:spcPts val="0"/>
              </a:spcBef>
              <a:spcAft>
                <a:spcPts val="0"/>
              </a:spcAft>
              <a:buNone/>
            </a:pPr>
            <a:r>
              <a:rPr lang="en">
                <a:solidFill>
                  <a:srgbClr val="28C8E5"/>
                </a:solidFill>
                <a:latin typeface="Montserrat"/>
                <a:ea typeface="Montserrat"/>
                <a:cs typeface="Montserrat"/>
                <a:sym typeface="Montserrat"/>
              </a:rPr>
              <a:t>we </a:t>
            </a:r>
            <a:r>
              <a:rPr b="1" lang="en">
                <a:solidFill>
                  <a:srgbClr val="28C8E5"/>
                </a:solidFill>
                <a:latin typeface="Montserrat"/>
                <a:ea typeface="Montserrat"/>
                <a:cs typeface="Montserrat"/>
                <a:sym typeface="Montserrat"/>
              </a:rPr>
              <a:t>care</a:t>
            </a:r>
            <a:r>
              <a:rPr lang="en">
                <a:solidFill>
                  <a:srgbClr val="28C8E5"/>
                </a:solidFill>
                <a:latin typeface="Montserrat"/>
                <a:ea typeface="Montserrat"/>
                <a:cs typeface="Montserrat"/>
                <a:sym typeface="Montserrat"/>
              </a:rPr>
              <a:t> about your goals. </a:t>
            </a:r>
            <a:endParaRPr>
              <a:solidFill>
                <a:srgbClr val="28C8E5"/>
              </a:solidFill>
              <a:latin typeface="Montserrat"/>
              <a:ea typeface="Montserrat"/>
              <a:cs typeface="Montserrat"/>
              <a:sym typeface="Montserrat"/>
            </a:endParaRPr>
          </a:p>
          <a:p>
            <a:pPr indent="0" lvl="0" marL="0" rtl="0" algn="ctr">
              <a:spcBef>
                <a:spcPts val="0"/>
              </a:spcBef>
              <a:spcAft>
                <a:spcPts val="0"/>
              </a:spcAft>
              <a:buNone/>
            </a:pPr>
            <a:r>
              <a:t/>
            </a:r>
            <a:endParaRPr>
              <a:solidFill>
                <a:srgbClr val="28C8E5"/>
              </a:solidFill>
              <a:latin typeface="Montserrat"/>
              <a:ea typeface="Montserrat"/>
              <a:cs typeface="Montserrat"/>
              <a:sym typeface="Montserrat"/>
            </a:endParaRPr>
          </a:p>
          <a:p>
            <a:pPr indent="0" lvl="0" marL="0" rtl="0" algn="ctr">
              <a:spcBef>
                <a:spcPts val="0"/>
              </a:spcBef>
              <a:spcAft>
                <a:spcPts val="0"/>
              </a:spcAft>
              <a:buNone/>
            </a:pPr>
            <a:r>
              <a:rPr lang="en" sz="2400">
                <a:solidFill>
                  <a:srgbClr val="28C8E5"/>
                </a:solidFill>
                <a:latin typeface="Montserrat Medium"/>
                <a:ea typeface="Montserrat Medium"/>
                <a:cs typeface="Montserrat Medium"/>
                <a:sym typeface="Montserrat Medium"/>
              </a:rPr>
              <a:t>Your Goals === Our Goals</a:t>
            </a:r>
            <a:endParaRPr sz="2400">
              <a:solidFill>
                <a:srgbClr val="28C8E5"/>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800">
              <a:solidFill>
                <a:srgbClr val="28C8E5"/>
              </a:solidFill>
              <a:latin typeface="Montserrat Medium"/>
              <a:ea typeface="Montserrat Medium"/>
              <a:cs typeface="Montserrat Medium"/>
              <a:sym typeface="Montserrat Medium"/>
            </a:endParaRPr>
          </a:p>
        </p:txBody>
      </p:sp>
      <p:pic>
        <p:nvPicPr>
          <p:cNvPr id="206" name="Google Shape;206;p39"/>
          <p:cNvPicPr preferRelativeResize="0"/>
          <p:nvPr/>
        </p:nvPicPr>
        <p:blipFill rotWithShape="1">
          <a:blip r:embed="rId3">
            <a:alphaModFix/>
          </a:blip>
          <a:srcRect b="0" l="0" r="7935" t="0"/>
          <a:stretch/>
        </p:blipFill>
        <p:spPr>
          <a:xfrm>
            <a:off x="4394825" y="852700"/>
            <a:ext cx="4800727" cy="3438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